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09" r:id="rId2"/>
    <p:sldId id="261" r:id="rId3"/>
    <p:sldId id="293" r:id="rId4"/>
    <p:sldId id="302" r:id="rId5"/>
    <p:sldId id="274" r:id="rId6"/>
    <p:sldId id="265" r:id="rId7"/>
    <p:sldId id="319" r:id="rId8"/>
    <p:sldId id="273" r:id="rId9"/>
    <p:sldId id="290" r:id="rId10"/>
    <p:sldId id="291" r:id="rId11"/>
    <p:sldId id="292" r:id="rId12"/>
    <p:sldId id="295" r:id="rId13"/>
    <p:sldId id="296" r:id="rId14"/>
    <p:sldId id="303" r:id="rId15"/>
    <p:sldId id="304" r:id="rId16"/>
    <p:sldId id="279" r:id="rId17"/>
    <p:sldId id="288" r:id="rId18"/>
    <p:sldId id="297" r:id="rId19"/>
    <p:sldId id="311" r:id="rId20"/>
    <p:sldId id="318" r:id="rId21"/>
    <p:sldId id="307" r:id="rId22"/>
    <p:sldId id="305" r:id="rId23"/>
    <p:sldId id="308" r:id="rId24"/>
    <p:sldId id="310" r:id="rId25"/>
    <p:sldId id="332" r:id="rId26"/>
    <p:sldId id="259" r:id="rId27"/>
    <p:sldId id="299" r:id="rId28"/>
    <p:sldId id="300" r:id="rId29"/>
    <p:sldId id="321" r:id="rId30"/>
    <p:sldId id="327" r:id="rId31"/>
    <p:sldId id="315" r:id="rId32"/>
    <p:sldId id="316" r:id="rId33"/>
    <p:sldId id="313" r:id="rId34"/>
    <p:sldId id="314" r:id="rId35"/>
    <p:sldId id="328" r:id="rId36"/>
    <p:sldId id="301" r:id="rId37"/>
    <p:sldId id="312" r:id="rId38"/>
    <p:sldId id="322" r:id="rId39"/>
    <p:sldId id="325" r:id="rId40"/>
    <p:sldId id="323" r:id="rId41"/>
    <p:sldId id="324" r:id="rId42"/>
    <p:sldId id="326" r:id="rId43"/>
    <p:sldId id="330" r:id="rId44"/>
    <p:sldId id="329" r:id="rId45"/>
    <p:sldId id="317" r:id="rId46"/>
    <p:sldId id="333" r:id="rId47"/>
    <p:sldId id="334" r:id="rId4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D4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0" autoAdjust="0"/>
    <p:restoredTop sz="94660"/>
  </p:normalViewPr>
  <p:slideViewPr>
    <p:cSldViewPr snapToGrid="0">
      <p:cViewPr varScale="1">
        <p:scale>
          <a:sx n="63" d="100"/>
          <a:sy n="63" d="100"/>
        </p:scale>
        <p:origin x="1598" y="3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0829E35-E78C-45EF-A48D-DECC9D5FF10E}" type="datetimeFigureOut">
              <a:rPr lang="en-US" smtClean="0"/>
              <a:t>2/20/2025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F14B4B06-2525-4A09-AB23-918E0A682B65}" type="slidenum">
              <a:rPr lang="en-US" smtClean="0"/>
              <a:t>‹#›</a:t>
            </a:fld>
            <a:endParaRPr lang="en-US"/>
          </a:p>
        </p:txBody>
      </p:sp>
    </p:spTree>
    <p:extLst>
      <p:ext uri="{BB962C8B-B14F-4D97-AF65-F5344CB8AC3E}">
        <p14:creationId xmlns:p14="http://schemas.microsoft.com/office/powerpoint/2010/main" val="409672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8E910-1C9D-569D-33C9-A9B5A68E8B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DC531C-D197-103E-F4B3-5C96688805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7BC64A-49EF-C34A-56A0-775D280EEEBD}"/>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5" name="Footer Placeholder 4">
            <a:extLst>
              <a:ext uri="{FF2B5EF4-FFF2-40B4-BE49-F238E27FC236}">
                <a16:creationId xmlns:a16="http://schemas.microsoft.com/office/drawing/2014/main" id="{101469E2-E97D-1969-B832-7BEEBEF0E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98AF8E-4495-7E52-908B-6FAEE39C2E6E}"/>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638424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4DFB9-095D-8E63-FF8A-8ABA43436A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59FF80-A6FF-A698-18C6-B192D0BA9C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4122F5-C2FB-A16F-F6E6-A93ACD8E4EF5}"/>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5" name="Footer Placeholder 4">
            <a:extLst>
              <a:ext uri="{FF2B5EF4-FFF2-40B4-BE49-F238E27FC236}">
                <a16:creationId xmlns:a16="http://schemas.microsoft.com/office/drawing/2014/main" id="{068CC482-1638-4E2F-336C-E9103A951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95AC6-83BD-5EB1-269B-5DD4822A1E3F}"/>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24758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7B330-B6EB-7076-973F-3B283D368A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D6BC46-88B6-8A39-B720-A6B9F6E4DF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AE798A-C6A0-7474-0361-EF1440234A39}"/>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5" name="Footer Placeholder 4">
            <a:extLst>
              <a:ext uri="{FF2B5EF4-FFF2-40B4-BE49-F238E27FC236}">
                <a16:creationId xmlns:a16="http://schemas.microsoft.com/office/drawing/2014/main" id="{DFF445EF-5006-032F-0E7A-50D315AA5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3D264-06EC-E522-6B71-0FD5A6AA1197}"/>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1116319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D2FFA-6086-5B0E-DA37-7AAAAE1799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F8C286-6B61-B52A-7E91-5EFDC68F0B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FFEDC3-410B-716F-C2B3-5DF1EBD6EE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BE6F0B-C491-0A8F-A894-74DD4740F0EE}"/>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6" name="Footer Placeholder 5">
            <a:extLst>
              <a:ext uri="{FF2B5EF4-FFF2-40B4-BE49-F238E27FC236}">
                <a16:creationId xmlns:a16="http://schemas.microsoft.com/office/drawing/2014/main" id="{01768FA6-7C70-9549-B8DF-2863D0D50E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9D369E-1F0F-0AA0-F17E-1AF10AA2F589}"/>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278111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2010-BA04-F45C-FC71-19F47666F8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2F423-A01C-12D6-208A-19F0F899E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518A6B-9C5B-473F-732E-378F3154C8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FC7DD6-6E70-9954-3B0E-DBF919ABBC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D87A38-C378-B8AA-0136-BF7F12EC2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BD0776-0395-42BD-66C3-506D526A881A}"/>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8" name="Footer Placeholder 7">
            <a:extLst>
              <a:ext uri="{FF2B5EF4-FFF2-40B4-BE49-F238E27FC236}">
                <a16:creationId xmlns:a16="http://schemas.microsoft.com/office/drawing/2014/main" id="{74749AAC-3AC6-D4DB-1888-31492A153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D5394F-24AE-DB29-89F1-379869C545F6}"/>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65653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28B8E-D6B9-3436-64A0-11F95AF145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843745-42C6-96AC-8BB9-EB43AEF9A3A3}"/>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4" name="Footer Placeholder 3">
            <a:extLst>
              <a:ext uri="{FF2B5EF4-FFF2-40B4-BE49-F238E27FC236}">
                <a16:creationId xmlns:a16="http://schemas.microsoft.com/office/drawing/2014/main" id="{41D55E57-419E-845C-F440-7EDC82692E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D8D146-9407-1B86-4305-4A1A3FE33589}"/>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27768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0F4F7F-5F14-EBE2-DD72-E189294A9580}"/>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3" name="Footer Placeholder 2">
            <a:extLst>
              <a:ext uri="{FF2B5EF4-FFF2-40B4-BE49-F238E27FC236}">
                <a16:creationId xmlns:a16="http://schemas.microsoft.com/office/drawing/2014/main" id="{7699FF65-39F8-7521-647E-8D8DEF7990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52F6DB-9605-E10F-5F12-541F426B7811}"/>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14943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1597-20EF-EBDB-C2C0-163445AD1B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33A36D-66FA-6600-15A4-BF5CC9E562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A4BDA-24E0-A75F-C0F1-1F778BA26A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B9DCF-E45F-0CF2-4FB8-2AEEAFB862F3}"/>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6" name="Footer Placeholder 5">
            <a:extLst>
              <a:ext uri="{FF2B5EF4-FFF2-40B4-BE49-F238E27FC236}">
                <a16:creationId xmlns:a16="http://schemas.microsoft.com/office/drawing/2014/main" id="{722AD45D-EAB7-8DD7-B74F-FA66CC503D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65632D-D16A-A266-C944-536D5B6C5783}"/>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98256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DA95-63C7-27B7-893C-FBB83B9A14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42F2C3-F761-E852-B183-88BCF670D1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2956E7-CB14-1F8C-66AA-662F4034C4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175314-2958-3911-69C4-D1571783E68C}"/>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6" name="Footer Placeholder 5">
            <a:extLst>
              <a:ext uri="{FF2B5EF4-FFF2-40B4-BE49-F238E27FC236}">
                <a16:creationId xmlns:a16="http://schemas.microsoft.com/office/drawing/2014/main" id="{043D224F-C218-313F-07C6-109B9EC24C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34760D-6E15-30EB-7D93-C5A591F59505}"/>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871710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BB76-A065-42C2-3BA9-98569C81D9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875EE6-78CF-D105-FABD-152F08CB27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37497-CFB7-1C0C-B6AA-885A60ECC4CA}"/>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5" name="Footer Placeholder 4">
            <a:extLst>
              <a:ext uri="{FF2B5EF4-FFF2-40B4-BE49-F238E27FC236}">
                <a16:creationId xmlns:a16="http://schemas.microsoft.com/office/drawing/2014/main" id="{81F8DD44-E101-56D4-6C02-E56DF40E87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008ACC-2BD7-F8B2-1F03-E8D0139C8F82}"/>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778309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E797D-FB24-087C-E0A6-86A6C7B1CE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C2255B-163B-2034-362D-7FAB0DF6D0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33F7C-C131-0DEE-8D3A-D7DBD9A712E3}"/>
              </a:ext>
            </a:extLst>
          </p:cNvPr>
          <p:cNvSpPr>
            <a:spLocks noGrp="1"/>
          </p:cNvSpPr>
          <p:nvPr>
            <p:ph type="dt" sz="half" idx="10"/>
          </p:nvPr>
        </p:nvSpPr>
        <p:spPr/>
        <p:txBody>
          <a:bodyPr/>
          <a:lstStyle/>
          <a:p>
            <a:fld id="{99F2178F-E8E1-4C9C-8832-F1B215BBA8B1}" type="datetimeFigureOut">
              <a:rPr lang="en-US" smtClean="0"/>
              <a:t>2/20/2025</a:t>
            </a:fld>
            <a:endParaRPr lang="en-US"/>
          </a:p>
        </p:txBody>
      </p:sp>
      <p:sp>
        <p:nvSpPr>
          <p:cNvPr id="5" name="Footer Placeholder 4">
            <a:extLst>
              <a:ext uri="{FF2B5EF4-FFF2-40B4-BE49-F238E27FC236}">
                <a16:creationId xmlns:a16="http://schemas.microsoft.com/office/drawing/2014/main" id="{25553C70-2E2F-8EF5-EE47-5D5F8B17B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D0584-0685-03A6-830E-727A1FBC4CD0}"/>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141628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9C6774-51F9-9691-75C0-8B0BE5B347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3E5504-9220-707D-558A-F0FDBEAA51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314A5-28DA-73F6-1CAB-2E4D5BD19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F2178F-E8E1-4C9C-8832-F1B215BBA8B1}" type="datetimeFigureOut">
              <a:rPr lang="en-US" smtClean="0"/>
              <a:t>2/20/2025</a:t>
            </a:fld>
            <a:endParaRPr lang="en-US"/>
          </a:p>
        </p:txBody>
      </p:sp>
      <p:sp>
        <p:nvSpPr>
          <p:cNvPr id="5" name="Footer Placeholder 4">
            <a:extLst>
              <a:ext uri="{FF2B5EF4-FFF2-40B4-BE49-F238E27FC236}">
                <a16:creationId xmlns:a16="http://schemas.microsoft.com/office/drawing/2014/main" id="{4D11C154-45F0-586D-DC79-F9D3822F29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96C6D69-96AB-C98A-E506-CC164B5ED1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F0B5AE3-3925-4111-A78D-ECEB0AD35B2D}" type="slidenum">
              <a:rPr lang="en-US" smtClean="0"/>
              <a:t>‹#›</a:t>
            </a:fld>
            <a:endParaRPr lang="en-US"/>
          </a:p>
        </p:txBody>
      </p:sp>
    </p:spTree>
    <p:extLst>
      <p:ext uri="{BB962C8B-B14F-4D97-AF65-F5344CB8AC3E}">
        <p14:creationId xmlns:p14="http://schemas.microsoft.com/office/powerpoint/2010/main" val="2579274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s://en.wikipedia.org/wiki/Central_Field_(Iwo_Jima)" TargetMode="External"/><Relationship Id="rId3" Type="http://schemas.openxmlformats.org/officeDocument/2006/relationships/hyperlink" Target="https://en.wikipedia.org/wiki/Japan" TargetMode="External"/><Relationship Id="rId7" Type="http://schemas.openxmlformats.org/officeDocument/2006/relationships/hyperlink" Target="https://en.wikipedia.org/wiki/JSDF" TargetMode="External"/><Relationship Id="rId2" Type="http://schemas.openxmlformats.org/officeDocument/2006/relationships/hyperlink" Target="https://en.wikipedia.org/wiki/Sulfur" TargetMode="External"/><Relationship Id="rId1" Type="http://schemas.openxmlformats.org/officeDocument/2006/relationships/slideLayout" Target="../slideLayouts/slideLayout7.xml"/><Relationship Id="rId6" Type="http://schemas.openxmlformats.org/officeDocument/2006/relationships/hyperlink" Target="https://en.wikipedia.org/wiki/Volcanic_island" TargetMode="External"/><Relationship Id="rId5" Type="http://schemas.openxmlformats.org/officeDocument/2006/relationships/hyperlink" Target="https://en.wikipedia.org/wiki/Tokyo" TargetMode="External"/><Relationship Id="rId4" Type="http://schemas.openxmlformats.org/officeDocument/2006/relationships/hyperlink" Target="https://en.wikipedia.org/wiki/Volcano_Islands" TargetMode="External"/><Relationship Id="rId9"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7.png"/><Relationship Id="rId4" Type="http://schemas.openxmlformats.org/officeDocument/2006/relationships/image" Target="../media/image19.jpg"/></Relationships>
</file>

<file path=ppt/slides/_rels/slide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7997-9EC5-CD0B-E93B-C7D0A1FFB3C4}"/>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C025EF27-B96B-3C12-BB57-8FD670D7E9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37159"/>
            <a:ext cx="11716512" cy="6583681"/>
          </a:xfrm>
          <a:prstGeom prst="rect">
            <a:avLst/>
          </a:prstGeom>
          <a:ln>
            <a:solidFill>
              <a:schemeClr val="dk1"/>
            </a:solidFill>
          </a:ln>
        </p:spPr>
      </p:pic>
      <p:sp>
        <p:nvSpPr>
          <p:cNvPr id="2" name="TextBox 1">
            <a:extLst>
              <a:ext uri="{FF2B5EF4-FFF2-40B4-BE49-F238E27FC236}">
                <a16:creationId xmlns:a16="http://schemas.microsoft.com/office/drawing/2014/main" id="{49451FB0-015D-9AF7-CB82-D68351D06D25}"/>
              </a:ext>
            </a:extLst>
          </p:cNvPr>
          <p:cNvSpPr txBox="1"/>
          <p:nvPr/>
        </p:nvSpPr>
        <p:spPr>
          <a:xfrm>
            <a:off x="1816207" y="2311935"/>
            <a:ext cx="8663718" cy="523220"/>
          </a:xfrm>
          <a:prstGeom prst="rect">
            <a:avLst/>
          </a:prstGeom>
          <a:solidFill>
            <a:schemeClr val="bg1"/>
          </a:solidFill>
          <a:ln>
            <a:solidFill>
              <a:schemeClr val="dk1"/>
            </a:solidFill>
          </a:ln>
        </p:spPr>
        <p:txBody>
          <a:bodyPr wrap="none" rtlCol="0">
            <a:spAutoFit/>
          </a:bodyPr>
          <a:lstStyle/>
          <a:p>
            <a:r>
              <a:rPr lang="en-US" sz="2800" b="1" dirty="0"/>
              <a:t>The Battle of Iwo Jima    February 19 – March 26, 1945</a:t>
            </a:r>
          </a:p>
        </p:txBody>
      </p:sp>
      <p:sp>
        <p:nvSpPr>
          <p:cNvPr id="3" name="TextBox 2">
            <a:extLst>
              <a:ext uri="{FF2B5EF4-FFF2-40B4-BE49-F238E27FC236}">
                <a16:creationId xmlns:a16="http://schemas.microsoft.com/office/drawing/2014/main" id="{AA0812E0-ABE5-4BDD-6526-AA4E0E4F0495}"/>
              </a:ext>
            </a:extLst>
          </p:cNvPr>
          <p:cNvSpPr txBox="1"/>
          <p:nvPr/>
        </p:nvSpPr>
        <p:spPr>
          <a:xfrm>
            <a:off x="1352586" y="4973246"/>
            <a:ext cx="9486828" cy="584775"/>
          </a:xfrm>
          <a:prstGeom prst="rect">
            <a:avLst/>
          </a:prstGeom>
          <a:solidFill>
            <a:schemeClr val="bg1"/>
          </a:solidFill>
          <a:ln>
            <a:solidFill>
              <a:schemeClr val="dk1"/>
            </a:solidFill>
          </a:ln>
        </p:spPr>
        <p:txBody>
          <a:bodyPr wrap="none" rtlCol="0">
            <a:spAutoFit/>
          </a:bodyPr>
          <a:lstStyle/>
          <a:p>
            <a:pPr algn="ctr"/>
            <a:r>
              <a:rPr lang="en-US" sz="3200" b="1" dirty="0"/>
              <a:t>“Where Uncommon Valor  Was A Common Virtue”</a:t>
            </a:r>
          </a:p>
        </p:txBody>
      </p:sp>
    </p:spTree>
    <p:extLst>
      <p:ext uri="{BB962C8B-B14F-4D97-AF65-F5344CB8AC3E}">
        <p14:creationId xmlns:p14="http://schemas.microsoft.com/office/powerpoint/2010/main" val="84516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66632DF-8493-E4B4-6EE4-509E74DA53A6}"/>
              </a:ext>
            </a:extLst>
          </p:cNvPr>
          <p:cNvSpPr>
            <a:spLocks noChangeArrowheads="1"/>
          </p:cNvSpPr>
          <p:nvPr/>
        </p:nvSpPr>
        <p:spPr bwMode="auto">
          <a:xfrm>
            <a:off x="5510784" y="938710"/>
            <a:ext cx="6498336" cy="532453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effectLst/>
                <a:cs typeface="Arial" panose="020B0604020202020204" pitchFamily="34" charset="0"/>
              </a:rPr>
              <a:t>Iwo Jima (To), literally  </a:t>
            </a:r>
            <a:r>
              <a:rPr kumimoji="0" lang="en-US" altLang="ja-JP" sz="2000" b="1" i="0" u="none" strike="noStrike" cap="none" normalizeH="0" baseline="0" dirty="0">
                <a:ln>
                  <a:noFill/>
                </a:ln>
                <a:effectLst/>
                <a:cs typeface="Arial" panose="020B0604020202020204" pitchFamily="34" charset="0"/>
              </a:rPr>
              <a:t>"</a:t>
            </a:r>
            <a:r>
              <a:rPr kumimoji="0" lang="en-US" altLang="ja-JP" sz="2000" b="1" i="0" u="none" strike="noStrike" cap="none" normalizeH="0" baseline="0" dirty="0">
                <a:ln>
                  <a:noFill/>
                </a:ln>
                <a:effectLst/>
                <a:cs typeface="Arial" panose="020B0604020202020204" pitchFamily="34" charset="0"/>
                <a:hlinkClick r:id="rId2" tooltip="Sulfur">
                  <a:extLst>
                    <a:ext uri="{A12FA001-AC4F-418D-AE19-62706E023703}">
                      <ahyp:hlinkClr xmlns:ahyp="http://schemas.microsoft.com/office/drawing/2018/hyperlinkcolor" val="tx"/>
                    </a:ext>
                  </a:extLst>
                </a:hlinkClick>
              </a:rPr>
              <a:t>Sulfur</a:t>
            </a:r>
            <a:r>
              <a:rPr kumimoji="0" lang="en-US" altLang="ja-JP" sz="2000" b="1" i="0" u="none" strike="noStrike" cap="none" normalizeH="0" baseline="0" dirty="0">
                <a:ln>
                  <a:noFill/>
                </a:ln>
                <a:effectLst/>
                <a:cs typeface="Arial" panose="020B0604020202020204" pitchFamily="34" charset="0"/>
              </a:rPr>
              <a:t> Island"), is one of the </a:t>
            </a:r>
            <a:r>
              <a:rPr kumimoji="0" lang="en-US" altLang="ja-JP" sz="2000" b="1" i="0" u="none" strike="noStrike" cap="none" normalizeH="0" baseline="0" dirty="0">
                <a:ln>
                  <a:noFill/>
                </a:ln>
                <a:effectLst/>
                <a:cs typeface="Arial" panose="020B0604020202020204" pitchFamily="34" charset="0"/>
                <a:hlinkClick r:id="rId3" tooltip="Japan">
                  <a:extLst>
                    <a:ext uri="{A12FA001-AC4F-418D-AE19-62706E023703}">
                      <ahyp:hlinkClr xmlns:ahyp="http://schemas.microsoft.com/office/drawing/2018/hyperlinkcolor" val="tx"/>
                    </a:ext>
                  </a:extLst>
                </a:hlinkClick>
              </a:rPr>
              <a:t>Japanese</a:t>
            </a:r>
            <a:r>
              <a:rPr kumimoji="0" lang="en-US" altLang="ja-JP" sz="2000" b="1" i="0" u="none" strike="noStrike" cap="none" normalizeH="0" baseline="0" dirty="0">
                <a:ln>
                  <a:noFill/>
                </a:ln>
                <a:effectLst/>
                <a:cs typeface="Arial" panose="020B0604020202020204" pitchFamily="34" charset="0"/>
              </a:rPr>
              <a:t> </a:t>
            </a:r>
            <a:r>
              <a:rPr kumimoji="0" lang="en-US" altLang="ja-JP" sz="2000" b="1" i="0" u="none" strike="noStrike" cap="none" normalizeH="0" baseline="0" dirty="0">
                <a:ln>
                  <a:noFill/>
                </a:ln>
                <a:effectLst/>
                <a:cs typeface="Arial" panose="020B0604020202020204" pitchFamily="34" charset="0"/>
                <a:hlinkClick r:id="rId4" tooltip="Volcano Islands">
                  <a:extLst>
                    <a:ext uri="{A12FA001-AC4F-418D-AE19-62706E023703}">
                      <ahyp:hlinkClr xmlns:ahyp="http://schemas.microsoft.com/office/drawing/2018/hyperlinkcolor" val="tx"/>
                    </a:ext>
                  </a:extLst>
                </a:hlinkClick>
              </a:rPr>
              <a:t>Volcano Islands</a:t>
            </a:r>
            <a:r>
              <a:rPr lang="en-US" altLang="ja-JP" sz="2000" b="1" dirty="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750 miles South of and Administered by </a:t>
            </a:r>
            <a:r>
              <a:rPr kumimoji="0" lang="en-US" altLang="ja-JP" sz="2000" b="1" i="0" u="none" strike="noStrike" cap="none" normalizeH="0" baseline="0" dirty="0">
                <a:ln>
                  <a:noFill/>
                </a:ln>
                <a:effectLst/>
                <a:cs typeface="Arial" panose="020B0604020202020204" pitchFamily="34" charset="0"/>
                <a:hlinkClick r:id="rId5" tooltip="Tokyo">
                  <a:extLst>
                    <a:ext uri="{A12FA001-AC4F-418D-AE19-62706E023703}">
                      <ahyp:hlinkClr xmlns:ahyp="http://schemas.microsoft.com/office/drawing/2018/hyperlinkcolor" val="tx"/>
                    </a:ext>
                  </a:extLst>
                </a:hlinkClick>
              </a:rPr>
              <a:t>Tokyo</a:t>
            </a:r>
            <a:endParaRPr kumimoji="0" lang="en-US" altLang="ja-JP" sz="2000" b="1" i="0" u="none" strike="noStrike" cap="none" normalizeH="0" baseline="0" dirty="0">
              <a:ln>
                <a:noFill/>
              </a:ln>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Only 11.53 sq m in size, the island is still </a:t>
            </a:r>
            <a:r>
              <a:rPr kumimoji="0" lang="en-US" altLang="ja-JP" sz="2000" b="1" i="0" u="none" strike="noStrike" cap="none" normalizeH="0" baseline="0" dirty="0">
                <a:ln>
                  <a:noFill/>
                </a:ln>
                <a:effectLst/>
                <a:cs typeface="Arial" panose="020B0604020202020204" pitchFamily="34" charset="0"/>
                <a:hlinkClick r:id="rId6" tooltip="Volcanic island">
                  <a:extLst>
                    <a:ext uri="{A12FA001-AC4F-418D-AE19-62706E023703}">
                      <ahyp:hlinkClr xmlns:ahyp="http://schemas.microsoft.com/office/drawing/2018/hyperlinkcolor" val="tx"/>
                    </a:ext>
                  </a:extLst>
                </a:hlinkClick>
              </a:rPr>
              <a:t>volcanic</a:t>
            </a:r>
            <a:r>
              <a:rPr kumimoji="0" lang="en-US" altLang="ja-JP" sz="2000" b="1" i="0" u="none" strike="noStrike" cap="none" normalizeH="0" baseline="0" dirty="0">
                <a:ln>
                  <a:noFill/>
                </a:ln>
                <a:effectLst/>
                <a:cs typeface="Arial" panose="020B0604020202020204" pitchFamily="34" charset="0"/>
              </a:rPr>
              <a:t> and emits </a:t>
            </a:r>
            <a:r>
              <a:rPr kumimoji="0" lang="en-US" altLang="ja-JP" sz="2000" b="1" i="0" u="none" strike="noStrike" cap="none" normalizeH="0" baseline="0" dirty="0">
                <a:ln>
                  <a:noFill/>
                </a:ln>
                <a:effectLst/>
                <a:cs typeface="Arial" panose="020B0604020202020204" pitchFamily="34" charset="0"/>
                <a:hlinkClick r:id="rId2" tooltip="Sulfur">
                  <a:extLst>
                    <a:ext uri="{A12FA001-AC4F-418D-AE19-62706E023703}">
                      <ahyp:hlinkClr xmlns:ahyp="http://schemas.microsoft.com/office/drawing/2018/hyperlinkcolor" val="tx"/>
                    </a:ext>
                  </a:extLst>
                </a:hlinkClick>
              </a:rPr>
              <a:t>sulfurous</a:t>
            </a:r>
            <a:r>
              <a:rPr kumimoji="0" lang="en-US" altLang="ja-JP" sz="2000" b="1" i="0" u="none" strike="noStrike" cap="none" normalizeH="0" baseline="0" dirty="0">
                <a:ln>
                  <a:noFill/>
                </a:ln>
                <a:effectLst/>
                <a:cs typeface="Arial" panose="020B0604020202020204" pitchFamily="34" charset="0"/>
              </a:rPr>
              <a:t> gases.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All civilians were forcibly evacuated to Honshu in July 1944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Iwo Jima was returned to Japan in 1968.</a:t>
            </a:r>
            <a:endParaRPr kumimoji="0" lang="en-US" altLang="ja-JP" sz="20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ja-JP" sz="2000" b="1" i="0" u="none" strike="noStrike" cap="none" normalizeH="0" baseline="0" dirty="0">
              <a:ln>
                <a:noFill/>
              </a:ln>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ja-JP" sz="2000" b="1" dirty="0">
                <a:cs typeface="Arial" panose="020B0604020202020204" pitchFamily="34" charset="0"/>
              </a:rPr>
              <a:t>T</a:t>
            </a:r>
            <a:r>
              <a:rPr kumimoji="0" lang="en-US" altLang="ja-JP" sz="2000" b="1" i="0" u="none" strike="noStrike" cap="none" normalizeH="0" baseline="0" dirty="0">
                <a:ln>
                  <a:noFill/>
                </a:ln>
                <a:effectLst/>
                <a:cs typeface="Arial" panose="020B0604020202020204" pitchFamily="34" charset="0"/>
              </a:rPr>
              <a:t>he island still has no permanent inhabitants except a </a:t>
            </a:r>
            <a:r>
              <a:rPr kumimoji="0" lang="en-US" altLang="ja-JP" sz="2000" b="1" i="0" u="none" strike="noStrike" cap="none" normalizeH="0" baseline="0" dirty="0">
                <a:ln>
                  <a:noFill/>
                </a:ln>
                <a:effectLst/>
                <a:cs typeface="Arial" panose="020B0604020202020204" pitchFamily="34" charset="0"/>
                <a:hlinkClick r:id="rId7" tooltip="JSDF">
                  <a:extLst>
                    <a:ext uri="{A12FA001-AC4F-418D-AE19-62706E023703}">
                      <ahyp:hlinkClr xmlns:ahyp="http://schemas.microsoft.com/office/drawing/2018/hyperlinkcolor" val="tx"/>
                    </a:ext>
                  </a:extLst>
                </a:hlinkClick>
              </a:rPr>
              <a:t>Self-Defense Force</a:t>
            </a:r>
            <a:r>
              <a:rPr kumimoji="0" lang="en-US" altLang="ja-JP" sz="2000" b="1" i="0" u="none" strike="noStrike" cap="none" normalizeH="0" baseline="0" dirty="0">
                <a:ln>
                  <a:noFill/>
                </a:ln>
                <a:effectLst/>
                <a:cs typeface="Arial" panose="020B0604020202020204" pitchFamily="34" charset="0"/>
              </a:rPr>
              <a:t> base on its </a:t>
            </a:r>
            <a:r>
              <a:rPr kumimoji="0" lang="en-US" altLang="ja-JP" sz="2000" b="1" i="0" u="none" strike="noStrike" cap="none" normalizeH="0" baseline="0" dirty="0">
                <a:ln>
                  <a:noFill/>
                </a:ln>
                <a:effectLst/>
                <a:cs typeface="Arial" panose="020B0604020202020204" pitchFamily="34" charset="0"/>
                <a:hlinkClick r:id="rId8" tooltip="Central Field (Iwo Jima)">
                  <a:extLst>
                    <a:ext uri="{A12FA001-AC4F-418D-AE19-62706E023703}">
                      <ahyp:hlinkClr xmlns:ahyp="http://schemas.microsoft.com/office/drawing/2018/hyperlinkcolor" val="tx"/>
                    </a:ext>
                  </a:extLst>
                </a:hlinkClick>
              </a:rPr>
              <a:t>Central Field</a:t>
            </a:r>
            <a:r>
              <a:rPr kumimoji="0" lang="en-US" altLang="ja-JP" sz="2000" b="1" i="0" u="none" strike="noStrike" cap="none" normalizeH="0" baseline="0" dirty="0">
                <a:ln>
                  <a:noFill/>
                </a:ln>
                <a:effectLst/>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solidFill>
                <a:srgbClr val="202122"/>
              </a:solidFill>
              <a:cs typeface="Arial" panose="020B0604020202020204" pitchFamily="34" charset="0"/>
            </a:endParaRPr>
          </a:p>
        </p:txBody>
      </p:sp>
      <p:sp>
        <p:nvSpPr>
          <p:cNvPr id="3" name="TextBox 2">
            <a:extLst>
              <a:ext uri="{FF2B5EF4-FFF2-40B4-BE49-F238E27FC236}">
                <a16:creationId xmlns:a16="http://schemas.microsoft.com/office/drawing/2014/main" id="{D259C233-80D7-25C0-E5B4-7DB416983199}"/>
              </a:ext>
            </a:extLst>
          </p:cNvPr>
          <p:cNvSpPr txBox="1"/>
          <p:nvPr/>
        </p:nvSpPr>
        <p:spPr>
          <a:xfrm>
            <a:off x="1588169" y="1367428"/>
            <a:ext cx="2254335" cy="461665"/>
          </a:xfrm>
          <a:prstGeom prst="rect">
            <a:avLst/>
          </a:prstGeom>
          <a:noFill/>
        </p:spPr>
        <p:txBody>
          <a:bodyPr wrap="none" rtlCol="0">
            <a:spAutoFit/>
          </a:bodyPr>
          <a:lstStyle/>
          <a:p>
            <a:r>
              <a:rPr lang="en-US" sz="2400" b="1" dirty="0"/>
              <a:t>Iwo Jima Today</a:t>
            </a:r>
          </a:p>
        </p:txBody>
      </p:sp>
      <p:pic>
        <p:nvPicPr>
          <p:cNvPr id="5" name="Picture 2" descr="undefined">
            <a:extLst>
              <a:ext uri="{FF2B5EF4-FFF2-40B4-BE49-F238E27FC236}">
                <a16:creationId xmlns:a16="http://schemas.microsoft.com/office/drawing/2014/main" id="{B93A4EA5-90A6-C1A0-80CB-85F13F1D3E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6457" y="2412131"/>
            <a:ext cx="4231013" cy="2377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460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a:extLst>
            <a:ext uri="{FF2B5EF4-FFF2-40B4-BE49-F238E27FC236}">
              <a16:creationId xmlns:a16="http://schemas.microsoft.com/office/drawing/2014/main" id="{151385D3-BE89-6895-CFD2-7BAB7C00C6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5B412E-AAF4-9806-413C-C2B4A0DF743E}"/>
              </a:ext>
            </a:extLst>
          </p:cNvPr>
          <p:cNvSpPr txBox="1"/>
          <p:nvPr/>
        </p:nvSpPr>
        <p:spPr>
          <a:xfrm>
            <a:off x="4143248" y="555767"/>
            <a:ext cx="3335528" cy="461665"/>
          </a:xfrm>
          <a:prstGeom prst="rect">
            <a:avLst/>
          </a:prstGeom>
          <a:noFill/>
        </p:spPr>
        <p:txBody>
          <a:bodyPr wrap="none" rtlCol="0">
            <a:spAutoFit/>
          </a:bodyPr>
          <a:lstStyle/>
          <a:p>
            <a:r>
              <a:rPr lang="en-US" sz="2400" b="1" dirty="0"/>
              <a:t>Iwo Jima - Feb 19, 1945</a:t>
            </a:r>
          </a:p>
        </p:txBody>
      </p:sp>
      <p:pic>
        <p:nvPicPr>
          <p:cNvPr id="6" name="Picture 5" descr="A large island in the ocean&#10;&#10;AI-generated content may be incorrect.">
            <a:extLst>
              <a:ext uri="{FF2B5EF4-FFF2-40B4-BE49-F238E27FC236}">
                <a16:creationId xmlns:a16="http://schemas.microsoft.com/office/drawing/2014/main" id="{CBDBFB05-E775-11D8-AE24-B4D3204AC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368" y="1017432"/>
            <a:ext cx="9762744" cy="5459001"/>
          </a:xfrm>
          <a:prstGeom prst="rect">
            <a:avLst/>
          </a:prstGeom>
        </p:spPr>
      </p:pic>
    </p:spTree>
    <p:extLst>
      <p:ext uri="{BB962C8B-B14F-4D97-AF65-F5344CB8AC3E}">
        <p14:creationId xmlns:p14="http://schemas.microsoft.com/office/powerpoint/2010/main" val="748569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52ABF30-AC47-F618-A0D2-A6CB519AED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51" y="-637574"/>
            <a:ext cx="13144043" cy="9473184"/>
          </a:xfrm>
          <a:prstGeom prst="rect">
            <a:avLst/>
          </a:prstGeom>
          <a:noFill/>
          <a:extLst>
            <a:ext uri="{909E8E84-426E-40DD-AFC4-6F175D3DCCD1}">
              <a14:hiddenFill xmlns:a14="http://schemas.microsoft.com/office/drawing/2010/main">
                <a:solidFill>
                  <a:srgbClr val="FFFFFF"/>
                </a:solidFill>
              </a14:hiddenFill>
            </a:ext>
          </a:extLst>
        </p:spPr>
      </p:pic>
      <p:sp>
        <p:nvSpPr>
          <p:cNvPr id="7" name="Flowchart: Connector 6">
            <a:extLst>
              <a:ext uri="{FF2B5EF4-FFF2-40B4-BE49-F238E27FC236}">
                <a16:creationId xmlns:a16="http://schemas.microsoft.com/office/drawing/2014/main" id="{0C2FAFF5-7E60-0585-CDC6-C6AF823D82AF}"/>
              </a:ext>
            </a:extLst>
          </p:cNvPr>
          <p:cNvSpPr/>
          <p:nvPr/>
        </p:nvSpPr>
        <p:spPr>
          <a:xfrm>
            <a:off x="6274036" y="3144012"/>
            <a:ext cx="736364" cy="569976"/>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Iwo Jima</a:t>
            </a:r>
          </a:p>
        </p:txBody>
      </p:sp>
      <p:sp>
        <p:nvSpPr>
          <p:cNvPr id="8" name="Rectangle: Rounded Corners 7">
            <a:extLst>
              <a:ext uri="{FF2B5EF4-FFF2-40B4-BE49-F238E27FC236}">
                <a16:creationId xmlns:a16="http://schemas.microsoft.com/office/drawing/2014/main" id="{0C2FEC8F-5541-2665-D6A5-1954A98BBB42}"/>
              </a:ext>
            </a:extLst>
          </p:cNvPr>
          <p:cNvSpPr/>
          <p:nvPr/>
        </p:nvSpPr>
        <p:spPr>
          <a:xfrm>
            <a:off x="7059168" y="2926080"/>
            <a:ext cx="2340864" cy="787908"/>
          </a:xfrm>
          <a:prstGeom prst="roundRect">
            <a:avLst/>
          </a:prstGeom>
          <a:ln w="412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Battle of Iwo Jima</a:t>
            </a:r>
          </a:p>
          <a:p>
            <a:pPr algn="ctr"/>
            <a:r>
              <a:rPr lang="en-US" sz="1600" dirty="0"/>
              <a:t>19 Feb – 26 Mar 1945</a:t>
            </a:r>
          </a:p>
        </p:txBody>
      </p:sp>
      <p:cxnSp>
        <p:nvCxnSpPr>
          <p:cNvPr id="9" name="Straight Arrow Connector 8">
            <a:extLst>
              <a:ext uri="{FF2B5EF4-FFF2-40B4-BE49-F238E27FC236}">
                <a16:creationId xmlns:a16="http://schemas.microsoft.com/office/drawing/2014/main" id="{32652733-8084-76ED-4354-D4EFDC213CEC}"/>
              </a:ext>
            </a:extLst>
          </p:cNvPr>
          <p:cNvCxnSpPr>
            <a:cxnSpLocks/>
          </p:cNvCxnSpPr>
          <p:nvPr/>
        </p:nvCxnSpPr>
        <p:spPr>
          <a:xfrm flipH="1" flipV="1">
            <a:off x="6364224" y="2243328"/>
            <a:ext cx="277994" cy="90068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BA44A4F-6387-E527-442C-897883B696CE}"/>
              </a:ext>
            </a:extLst>
          </p:cNvPr>
          <p:cNvCxnSpPr>
            <a:cxnSpLocks/>
          </p:cNvCxnSpPr>
          <p:nvPr/>
        </p:nvCxnSpPr>
        <p:spPr>
          <a:xfrm flipH="1" flipV="1">
            <a:off x="5362098" y="3256026"/>
            <a:ext cx="911938" cy="16535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0A50856F-3E81-91EB-4B25-3FD9B7FCA705}"/>
              </a:ext>
            </a:extLst>
          </p:cNvPr>
          <p:cNvSpPr txBox="1"/>
          <p:nvPr/>
        </p:nvSpPr>
        <p:spPr>
          <a:xfrm>
            <a:off x="5425624" y="3338703"/>
            <a:ext cx="670376" cy="307777"/>
          </a:xfrm>
          <a:prstGeom prst="rect">
            <a:avLst/>
          </a:prstGeom>
          <a:noFill/>
        </p:spPr>
        <p:txBody>
          <a:bodyPr wrap="none" rtlCol="0">
            <a:spAutoFit/>
          </a:bodyPr>
          <a:lstStyle/>
          <a:p>
            <a:r>
              <a:rPr lang="en-US" sz="1400" dirty="0">
                <a:solidFill>
                  <a:schemeClr val="bg1"/>
                </a:solidFill>
              </a:rPr>
              <a:t>340mi</a:t>
            </a:r>
          </a:p>
        </p:txBody>
      </p:sp>
      <p:sp>
        <p:nvSpPr>
          <p:cNvPr id="18" name="TextBox 17">
            <a:extLst>
              <a:ext uri="{FF2B5EF4-FFF2-40B4-BE49-F238E27FC236}">
                <a16:creationId xmlns:a16="http://schemas.microsoft.com/office/drawing/2014/main" id="{E8D4F757-5D86-150A-381C-4855C4D87CF1}"/>
              </a:ext>
            </a:extLst>
          </p:cNvPr>
          <p:cNvSpPr txBox="1"/>
          <p:nvPr/>
        </p:nvSpPr>
        <p:spPr>
          <a:xfrm>
            <a:off x="6491029" y="2539781"/>
            <a:ext cx="670376" cy="307777"/>
          </a:xfrm>
          <a:prstGeom prst="rect">
            <a:avLst/>
          </a:prstGeom>
          <a:noFill/>
        </p:spPr>
        <p:txBody>
          <a:bodyPr wrap="none" rtlCol="0">
            <a:spAutoFit/>
          </a:bodyPr>
          <a:lstStyle/>
          <a:p>
            <a:r>
              <a:rPr lang="en-US" sz="1400" dirty="0">
                <a:solidFill>
                  <a:schemeClr val="bg1"/>
                </a:solidFill>
              </a:rPr>
              <a:t>760mi</a:t>
            </a:r>
          </a:p>
        </p:txBody>
      </p:sp>
      <p:sp>
        <p:nvSpPr>
          <p:cNvPr id="2" name="Rectangle: Rounded Corners 1">
            <a:extLst>
              <a:ext uri="{FF2B5EF4-FFF2-40B4-BE49-F238E27FC236}">
                <a16:creationId xmlns:a16="http://schemas.microsoft.com/office/drawing/2014/main" id="{602DD2F6-A675-1BA5-A915-C887194FF67D}"/>
              </a:ext>
            </a:extLst>
          </p:cNvPr>
          <p:cNvSpPr/>
          <p:nvPr/>
        </p:nvSpPr>
        <p:spPr>
          <a:xfrm>
            <a:off x="3950208" y="2808931"/>
            <a:ext cx="1731264" cy="308973"/>
          </a:xfrm>
          <a:prstGeom prst="roundRect">
            <a:avLst/>
          </a:prstGeom>
          <a:ln w="412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Battle of Okinawa</a:t>
            </a:r>
          </a:p>
          <a:p>
            <a:pPr algn="ctr"/>
            <a:r>
              <a:rPr lang="en-US" sz="1000" dirty="0"/>
              <a:t>1 Apr – 21 Jun 1945</a:t>
            </a:r>
          </a:p>
        </p:txBody>
      </p:sp>
    </p:spTree>
    <p:extLst>
      <p:ext uri="{BB962C8B-B14F-4D97-AF65-F5344CB8AC3E}">
        <p14:creationId xmlns:p14="http://schemas.microsoft.com/office/powerpoint/2010/main" val="673437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the state of japan&#10;&#10;AI-generated content may be incorrect.">
            <a:extLst>
              <a:ext uri="{FF2B5EF4-FFF2-40B4-BE49-F238E27FC236}">
                <a16:creationId xmlns:a16="http://schemas.microsoft.com/office/drawing/2014/main" id="{A1932B03-DA7A-707C-CB27-751291A45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2527" y="49275"/>
            <a:ext cx="5305339" cy="6808725"/>
          </a:xfrm>
          <a:prstGeom prst="rect">
            <a:avLst/>
          </a:prstGeom>
        </p:spPr>
      </p:pic>
      <p:sp>
        <p:nvSpPr>
          <p:cNvPr id="9" name="TextBox 8">
            <a:extLst>
              <a:ext uri="{FF2B5EF4-FFF2-40B4-BE49-F238E27FC236}">
                <a16:creationId xmlns:a16="http://schemas.microsoft.com/office/drawing/2014/main" id="{5422F31C-54E1-04CA-5717-2C7844ACBD56}"/>
              </a:ext>
            </a:extLst>
          </p:cNvPr>
          <p:cNvSpPr txBox="1"/>
          <p:nvPr/>
        </p:nvSpPr>
        <p:spPr>
          <a:xfrm>
            <a:off x="1540042" y="179270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65321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BEEBC1-6BB2-2A29-BB2D-1D252908047E}"/>
              </a:ext>
            </a:extLst>
          </p:cNvPr>
          <p:cNvSpPr txBox="1"/>
          <p:nvPr/>
        </p:nvSpPr>
        <p:spPr>
          <a:xfrm>
            <a:off x="3746782" y="312448"/>
            <a:ext cx="4732386" cy="461665"/>
          </a:xfrm>
          <a:prstGeom prst="rect">
            <a:avLst/>
          </a:prstGeom>
          <a:noFill/>
        </p:spPr>
        <p:txBody>
          <a:bodyPr wrap="none" rtlCol="0">
            <a:spAutoFit/>
          </a:bodyPr>
          <a:lstStyle/>
          <a:p>
            <a:r>
              <a:rPr lang="en-US" sz="2400" b="1" dirty="0"/>
              <a:t>Strategic Importance of Iwo Jima</a:t>
            </a:r>
          </a:p>
        </p:txBody>
      </p:sp>
      <p:grpSp>
        <p:nvGrpSpPr>
          <p:cNvPr id="11" name="Group 10">
            <a:extLst>
              <a:ext uri="{FF2B5EF4-FFF2-40B4-BE49-F238E27FC236}">
                <a16:creationId xmlns:a16="http://schemas.microsoft.com/office/drawing/2014/main" id="{FE72EA53-CF27-BDF9-09CF-B2E17580258B}"/>
              </a:ext>
            </a:extLst>
          </p:cNvPr>
          <p:cNvGrpSpPr/>
          <p:nvPr/>
        </p:nvGrpSpPr>
        <p:grpSpPr>
          <a:xfrm>
            <a:off x="926592" y="916927"/>
            <a:ext cx="10682414" cy="5618597"/>
            <a:chOff x="4876799" y="759271"/>
            <a:chExt cx="6700676" cy="5618597"/>
          </a:xfrm>
        </p:grpSpPr>
        <p:sp>
          <p:nvSpPr>
            <p:cNvPr id="5" name="TextBox 4">
              <a:extLst>
                <a:ext uri="{FF2B5EF4-FFF2-40B4-BE49-F238E27FC236}">
                  <a16:creationId xmlns:a16="http://schemas.microsoft.com/office/drawing/2014/main" id="{0ED8B16E-BDAC-DEEB-35BB-4A74F6F4047E}"/>
                </a:ext>
              </a:extLst>
            </p:cNvPr>
            <p:cNvSpPr txBox="1"/>
            <p:nvPr/>
          </p:nvSpPr>
          <p:spPr>
            <a:xfrm>
              <a:off x="4876799" y="759271"/>
              <a:ext cx="6700676" cy="707886"/>
            </a:xfrm>
            <a:prstGeom prst="rect">
              <a:avLst/>
            </a:prstGeom>
            <a:noFill/>
          </p:spPr>
          <p:txBody>
            <a:bodyPr wrap="square">
              <a:spAutoFit/>
            </a:bodyPr>
            <a:lstStyle/>
            <a:p>
              <a:r>
                <a:rPr lang="en-US" sz="2000" b="1" i="0" dirty="0">
                  <a:effectLst/>
                  <a:latin typeface="fkGroteskNeue"/>
                </a:rPr>
                <a:t>Emergency Landing Site: </a:t>
              </a:r>
              <a:r>
                <a:rPr lang="en-US" sz="2000" i="0" dirty="0">
                  <a:effectLst/>
                  <a:latin typeface="fkGroteskNeue"/>
                </a:rPr>
                <a:t>C</a:t>
              </a:r>
              <a:r>
                <a:rPr lang="en-US" sz="2000" b="0" i="0" dirty="0">
                  <a:effectLst/>
                  <a:latin typeface="fkGroteskNeue"/>
                </a:rPr>
                <a:t>rucial emergency landing site for B-29 bombers returning from raids on Japan. More than 2,400 B-29s made emergency landings, saving approximately 24,000 U.S. airmen</a:t>
              </a:r>
              <a:endParaRPr lang="en-US" sz="2000" dirty="0"/>
            </a:p>
          </p:txBody>
        </p:sp>
        <p:sp>
          <p:nvSpPr>
            <p:cNvPr id="3" name="TextBox 2">
              <a:extLst>
                <a:ext uri="{FF2B5EF4-FFF2-40B4-BE49-F238E27FC236}">
                  <a16:creationId xmlns:a16="http://schemas.microsoft.com/office/drawing/2014/main" id="{E46C9102-28C7-5BBB-4D73-62240B852AAE}"/>
                </a:ext>
              </a:extLst>
            </p:cNvPr>
            <p:cNvSpPr txBox="1"/>
            <p:nvPr/>
          </p:nvSpPr>
          <p:spPr>
            <a:xfrm>
              <a:off x="4876799" y="1738890"/>
              <a:ext cx="6651908" cy="707886"/>
            </a:xfrm>
            <a:prstGeom prst="rect">
              <a:avLst/>
            </a:prstGeom>
            <a:noFill/>
          </p:spPr>
          <p:txBody>
            <a:bodyPr wrap="square">
              <a:spAutoFit/>
            </a:bodyPr>
            <a:lstStyle/>
            <a:p>
              <a:r>
                <a:rPr lang="en-US" sz="2000" b="1" i="0" dirty="0">
                  <a:effectLst/>
                  <a:latin typeface="fkGroteskNeue"/>
                </a:rPr>
                <a:t>Elimination of Japanese Threat</a:t>
              </a:r>
              <a:r>
                <a:rPr lang="en-US" sz="2000" b="0" i="0" dirty="0">
                  <a:effectLst/>
                  <a:latin typeface="fkGroteskNeue"/>
                </a:rPr>
                <a:t>: The island was used by Japanese fighters to intercept B-29s and attack American airfields in the Mariana Islands. </a:t>
              </a:r>
              <a:endParaRPr lang="en-US" sz="2000" dirty="0"/>
            </a:p>
          </p:txBody>
        </p:sp>
        <p:sp>
          <p:nvSpPr>
            <p:cNvPr id="4" name="TextBox 3">
              <a:extLst>
                <a:ext uri="{FF2B5EF4-FFF2-40B4-BE49-F238E27FC236}">
                  <a16:creationId xmlns:a16="http://schemas.microsoft.com/office/drawing/2014/main" id="{28E5E333-0CBA-4B25-E1F9-20D31E908083}"/>
                </a:ext>
              </a:extLst>
            </p:cNvPr>
            <p:cNvSpPr txBox="1"/>
            <p:nvPr/>
          </p:nvSpPr>
          <p:spPr>
            <a:xfrm>
              <a:off x="4901183" y="2739479"/>
              <a:ext cx="6651908" cy="707886"/>
            </a:xfrm>
            <a:prstGeom prst="rect">
              <a:avLst/>
            </a:prstGeom>
            <a:noFill/>
          </p:spPr>
          <p:txBody>
            <a:bodyPr wrap="square">
              <a:spAutoFit/>
            </a:bodyPr>
            <a:lstStyle/>
            <a:p>
              <a:r>
                <a:rPr lang="en-US" sz="2000" b="1" i="0" dirty="0">
                  <a:effectLst/>
                  <a:latin typeface="fkGroteskNeue"/>
                </a:rPr>
                <a:t>Elimination of Japanese Early Warning System</a:t>
              </a:r>
              <a:r>
                <a:rPr lang="en-US" sz="2000" b="0" i="0" dirty="0">
                  <a:effectLst/>
                  <a:latin typeface="fkGroteskNeue"/>
                </a:rPr>
                <a:t>: Early warning radar used to warn the home islands of incoming American bombers. </a:t>
              </a:r>
              <a:endParaRPr lang="en-US" sz="2000" dirty="0"/>
            </a:p>
          </p:txBody>
        </p:sp>
        <p:sp>
          <p:nvSpPr>
            <p:cNvPr id="6" name="TextBox 5">
              <a:extLst>
                <a:ext uri="{FF2B5EF4-FFF2-40B4-BE49-F238E27FC236}">
                  <a16:creationId xmlns:a16="http://schemas.microsoft.com/office/drawing/2014/main" id="{4E8C11B0-5ACD-1715-554C-0ACD36A76389}"/>
                </a:ext>
              </a:extLst>
            </p:cNvPr>
            <p:cNvSpPr txBox="1"/>
            <p:nvPr/>
          </p:nvSpPr>
          <p:spPr>
            <a:xfrm>
              <a:off x="4925567" y="3465802"/>
              <a:ext cx="6651908" cy="400110"/>
            </a:xfrm>
            <a:prstGeom prst="rect">
              <a:avLst/>
            </a:prstGeom>
            <a:noFill/>
          </p:spPr>
          <p:txBody>
            <a:bodyPr wrap="square">
              <a:spAutoFit/>
            </a:bodyPr>
            <a:lstStyle/>
            <a:p>
              <a:r>
                <a:rPr lang="en-US" sz="2000" b="1" i="0" dirty="0">
                  <a:effectLst/>
                  <a:latin typeface="fkGroteskNeue"/>
                </a:rPr>
                <a:t>Fighter Escort Base</a:t>
              </a:r>
              <a:r>
                <a:rPr lang="en-US" sz="2000" b="0" i="0" dirty="0">
                  <a:effectLst/>
                  <a:latin typeface="fkGroteskNeue"/>
                </a:rPr>
                <a:t>: Provided a base for American fighter escorts to support B-29 missions</a:t>
              </a:r>
              <a:endParaRPr lang="en-US" sz="2000" dirty="0"/>
            </a:p>
          </p:txBody>
        </p:sp>
        <p:sp>
          <p:nvSpPr>
            <p:cNvPr id="7" name="TextBox 6">
              <a:extLst>
                <a:ext uri="{FF2B5EF4-FFF2-40B4-BE49-F238E27FC236}">
                  <a16:creationId xmlns:a16="http://schemas.microsoft.com/office/drawing/2014/main" id="{D324C1A6-2380-C7CA-86B9-DFEF599CF588}"/>
                </a:ext>
              </a:extLst>
            </p:cNvPr>
            <p:cNvSpPr txBox="1"/>
            <p:nvPr/>
          </p:nvSpPr>
          <p:spPr>
            <a:xfrm>
              <a:off x="4960885" y="4198918"/>
              <a:ext cx="6522000" cy="707886"/>
            </a:xfrm>
            <a:prstGeom prst="rect">
              <a:avLst/>
            </a:prstGeom>
            <a:noFill/>
          </p:spPr>
          <p:txBody>
            <a:bodyPr wrap="square">
              <a:spAutoFit/>
            </a:bodyPr>
            <a:lstStyle/>
            <a:p>
              <a:r>
                <a:rPr lang="en-US" sz="2000" b="1" i="0" dirty="0">
                  <a:effectLst/>
                  <a:latin typeface="fkGroteskNeue"/>
                </a:rPr>
                <a:t>Increased Bombing Effectiveness</a:t>
              </a:r>
              <a:r>
                <a:rPr lang="en-US" sz="2000" b="0" i="0" dirty="0">
                  <a:effectLst/>
                  <a:latin typeface="fkGroteskNeue"/>
                </a:rPr>
                <a:t>: The monthly tonnage dropped on Japan by B-29s increased eleven-fold in March 1945 alone</a:t>
              </a:r>
              <a:endParaRPr lang="en-US" sz="2000" dirty="0"/>
            </a:p>
          </p:txBody>
        </p:sp>
        <p:sp>
          <p:nvSpPr>
            <p:cNvPr id="8" name="TextBox 7">
              <a:extLst>
                <a:ext uri="{FF2B5EF4-FFF2-40B4-BE49-F238E27FC236}">
                  <a16:creationId xmlns:a16="http://schemas.microsoft.com/office/drawing/2014/main" id="{BE9ABB45-3F52-2359-68A2-3CAF9674DF3E}"/>
                </a:ext>
              </a:extLst>
            </p:cNvPr>
            <p:cNvSpPr txBox="1"/>
            <p:nvPr/>
          </p:nvSpPr>
          <p:spPr>
            <a:xfrm>
              <a:off x="4988629" y="4934450"/>
              <a:ext cx="6282785" cy="707886"/>
            </a:xfrm>
            <a:prstGeom prst="rect">
              <a:avLst/>
            </a:prstGeom>
            <a:noFill/>
          </p:spPr>
          <p:txBody>
            <a:bodyPr wrap="square">
              <a:spAutoFit/>
            </a:bodyPr>
            <a:lstStyle/>
            <a:p>
              <a:r>
                <a:rPr lang="en-US" sz="2000" b="1" i="0" dirty="0">
                  <a:effectLst/>
                  <a:latin typeface="fkGroteskNeue"/>
                </a:rPr>
                <a:t>Psychological Impact</a:t>
              </a:r>
              <a:r>
                <a:rPr lang="en-US" sz="2000" b="0" i="0" dirty="0">
                  <a:effectLst/>
                  <a:latin typeface="fkGroteskNeue"/>
                </a:rPr>
                <a:t>: The capture of Iwo Jima demonstrated the United States' ability to project power close to Japan's doorstep</a:t>
              </a:r>
              <a:endParaRPr lang="en-US" sz="2000" dirty="0"/>
            </a:p>
          </p:txBody>
        </p:sp>
        <p:sp>
          <p:nvSpPr>
            <p:cNvPr id="10" name="TextBox 9">
              <a:extLst>
                <a:ext uri="{FF2B5EF4-FFF2-40B4-BE49-F238E27FC236}">
                  <a16:creationId xmlns:a16="http://schemas.microsoft.com/office/drawing/2014/main" id="{61875FCA-3508-5C29-EE5B-F482CA43A5F9}"/>
                </a:ext>
              </a:extLst>
            </p:cNvPr>
            <p:cNvSpPr txBox="1"/>
            <p:nvPr/>
          </p:nvSpPr>
          <p:spPr>
            <a:xfrm>
              <a:off x="4988629" y="5669982"/>
              <a:ext cx="6096000" cy="707886"/>
            </a:xfrm>
            <a:prstGeom prst="rect">
              <a:avLst/>
            </a:prstGeom>
            <a:noFill/>
          </p:spPr>
          <p:txBody>
            <a:bodyPr wrap="square">
              <a:spAutoFit/>
            </a:bodyPr>
            <a:lstStyle/>
            <a:p>
              <a:r>
                <a:rPr lang="en-US" sz="2000" b="1" i="0" dirty="0">
                  <a:effectLst/>
                  <a:latin typeface="fkGroteskNeue"/>
                </a:rPr>
                <a:t>Staging Point for Okinawa: </a:t>
              </a:r>
              <a:r>
                <a:rPr lang="en-US" sz="2000" b="0" i="0" dirty="0">
                  <a:effectLst/>
                  <a:latin typeface="fkGroteskNeue"/>
                </a:rPr>
                <a:t>Securing Iwo Jima prepared the way for the subsequent invasion of Okinawa.</a:t>
              </a:r>
              <a:endParaRPr lang="en-US" sz="2000" dirty="0"/>
            </a:p>
          </p:txBody>
        </p:sp>
      </p:grpSp>
    </p:spTree>
    <p:extLst>
      <p:ext uri="{BB962C8B-B14F-4D97-AF65-F5344CB8AC3E}">
        <p14:creationId xmlns:p14="http://schemas.microsoft.com/office/powerpoint/2010/main" val="3941409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uniform&#10;&#10;AI-generated content may be incorrect.">
            <a:extLst>
              <a:ext uri="{FF2B5EF4-FFF2-40B4-BE49-F238E27FC236}">
                <a16:creationId xmlns:a16="http://schemas.microsoft.com/office/drawing/2014/main" id="{B7D0D88C-202B-2F21-B614-6B7D27824F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5792" y="1692819"/>
            <a:ext cx="3352800" cy="4713253"/>
          </a:xfrm>
          <a:prstGeom prst="rect">
            <a:avLst/>
          </a:prstGeom>
        </p:spPr>
      </p:pic>
      <p:pic>
        <p:nvPicPr>
          <p:cNvPr id="11" name="Picture 10" descr="A dog tags with engraved text">
            <a:extLst>
              <a:ext uri="{FF2B5EF4-FFF2-40B4-BE49-F238E27FC236}">
                <a16:creationId xmlns:a16="http://schemas.microsoft.com/office/drawing/2014/main" id="{ADBB1306-26B2-1B2B-4D92-81E74B676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1344" y="1966533"/>
            <a:ext cx="5210575" cy="4153851"/>
          </a:xfrm>
          <a:prstGeom prst="rect">
            <a:avLst/>
          </a:prstGeom>
        </p:spPr>
      </p:pic>
      <p:sp>
        <p:nvSpPr>
          <p:cNvPr id="2" name="TextBox 1">
            <a:extLst>
              <a:ext uri="{FF2B5EF4-FFF2-40B4-BE49-F238E27FC236}">
                <a16:creationId xmlns:a16="http://schemas.microsoft.com/office/drawing/2014/main" id="{8657D6A3-224B-A178-F4AE-D7CCC2D8A4F9}"/>
              </a:ext>
            </a:extLst>
          </p:cNvPr>
          <p:cNvSpPr txBox="1"/>
          <p:nvPr/>
        </p:nvSpPr>
        <p:spPr>
          <a:xfrm>
            <a:off x="1165697" y="607431"/>
            <a:ext cx="9287478" cy="830997"/>
          </a:xfrm>
          <a:prstGeom prst="rect">
            <a:avLst/>
          </a:prstGeom>
          <a:noFill/>
        </p:spPr>
        <p:txBody>
          <a:bodyPr wrap="none" rtlCol="0">
            <a:spAutoFit/>
          </a:bodyPr>
          <a:lstStyle/>
          <a:p>
            <a:pPr algn="ctr"/>
            <a:r>
              <a:rPr lang="en-US" sz="2400" b="1" dirty="0"/>
              <a:t>2nd Lieutenant William Dixon Kelly</a:t>
            </a:r>
          </a:p>
          <a:p>
            <a:pPr algn="ctr"/>
            <a:r>
              <a:rPr lang="en-US" sz="2400" b="1" dirty="0"/>
              <a:t>Echo Co., 2nd Battalion, 26</a:t>
            </a:r>
            <a:r>
              <a:rPr lang="en-US" sz="2400" b="1" baseline="30000" dirty="0"/>
              <a:t>th</a:t>
            </a:r>
            <a:r>
              <a:rPr lang="en-US" sz="2400" b="1" dirty="0"/>
              <a:t> Marine Regiment, 5</a:t>
            </a:r>
            <a:r>
              <a:rPr lang="en-US" sz="2400" b="1" baseline="30000" dirty="0"/>
              <a:t>th</a:t>
            </a:r>
            <a:r>
              <a:rPr lang="en-US" sz="2400" b="1" dirty="0"/>
              <a:t> Marine Division</a:t>
            </a:r>
          </a:p>
        </p:txBody>
      </p:sp>
      <p:pic>
        <p:nvPicPr>
          <p:cNvPr id="4" name="Picture 3" descr="A red and yellow patch with a blue v&#10;&#10;AI-generated content may be incorrect.">
            <a:extLst>
              <a:ext uri="{FF2B5EF4-FFF2-40B4-BE49-F238E27FC236}">
                <a16:creationId xmlns:a16="http://schemas.microsoft.com/office/drawing/2014/main" id="{4B3A2F09-ECE6-2AC8-EA74-B33CF494B6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838" y="3482064"/>
            <a:ext cx="981718" cy="1122787"/>
          </a:xfrm>
          <a:prstGeom prst="rect">
            <a:avLst/>
          </a:prstGeom>
        </p:spPr>
      </p:pic>
    </p:spTree>
    <p:extLst>
      <p:ext uri="{BB962C8B-B14F-4D97-AF65-F5344CB8AC3E}">
        <p14:creationId xmlns:p14="http://schemas.microsoft.com/office/powerpoint/2010/main" val="805363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photo of a rocky hill">
            <a:extLst>
              <a:ext uri="{FF2B5EF4-FFF2-40B4-BE49-F238E27FC236}">
                <a16:creationId xmlns:a16="http://schemas.microsoft.com/office/drawing/2014/main" id="{C44402C1-E473-7026-A9C4-5A0C85F101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928" y="2450592"/>
            <a:ext cx="7315200" cy="2577965"/>
          </a:xfrm>
          <a:prstGeom prst="rect">
            <a:avLst/>
          </a:prstGeom>
        </p:spPr>
      </p:pic>
      <p:pic>
        <p:nvPicPr>
          <p:cNvPr id="7" name="Picture 6" descr="A tall monument with a blue sky and clouds with Washington Monument in the background">
            <a:extLst>
              <a:ext uri="{FF2B5EF4-FFF2-40B4-BE49-F238E27FC236}">
                <a16:creationId xmlns:a16="http://schemas.microsoft.com/office/drawing/2014/main" id="{EC82EE94-0CAF-9C08-F349-51552C973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4960" y="2600332"/>
            <a:ext cx="1272846" cy="2440418"/>
          </a:xfrm>
          <a:prstGeom prst="rect">
            <a:avLst/>
          </a:prstGeom>
        </p:spPr>
      </p:pic>
      <p:sp>
        <p:nvSpPr>
          <p:cNvPr id="9" name="TextBox 8">
            <a:extLst>
              <a:ext uri="{FF2B5EF4-FFF2-40B4-BE49-F238E27FC236}">
                <a16:creationId xmlns:a16="http://schemas.microsoft.com/office/drawing/2014/main" id="{EC948A5F-9876-6EF2-472E-EE753CEFBA12}"/>
              </a:ext>
            </a:extLst>
          </p:cNvPr>
          <p:cNvSpPr txBox="1"/>
          <p:nvPr/>
        </p:nvSpPr>
        <p:spPr>
          <a:xfrm>
            <a:off x="3213478" y="1288405"/>
            <a:ext cx="3204724" cy="830997"/>
          </a:xfrm>
          <a:prstGeom prst="rect">
            <a:avLst/>
          </a:prstGeom>
          <a:noFill/>
        </p:spPr>
        <p:txBody>
          <a:bodyPr wrap="none" rtlCol="0">
            <a:spAutoFit/>
          </a:bodyPr>
          <a:lstStyle/>
          <a:p>
            <a:pPr algn="ctr"/>
            <a:r>
              <a:rPr lang="en-US" sz="2400" b="1" dirty="0"/>
              <a:t>Mount Suribachi 1945</a:t>
            </a:r>
          </a:p>
          <a:p>
            <a:pPr algn="ctr"/>
            <a:r>
              <a:rPr lang="en-US" sz="2400" b="1" dirty="0"/>
              <a:t>754 Feet</a:t>
            </a:r>
          </a:p>
        </p:txBody>
      </p:sp>
      <p:sp>
        <p:nvSpPr>
          <p:cNvPr id="10" name="TextBox 9">
            <a:extLst>
              <a:ext uri="{FF2B5EF4-FFF2-40B4-BE49-F238E27FC236}">
                <a16:creationId xmlns:a16="http://schemas.microsoft.com/office/drawing/2014/main" id="{55D88499-963A-6FAF-A425-F323D2FB7073}"/>
              </a:ext>
            </a:extLst>
          </p:cNvPr>
          <p:cNvSpPr txBox="1"/>
          <p:nvPr/>
        </p:nvSpPr>
        <p:spPr>
          <a:xfrm>
            <a:off x="8730926" y="1149905"/>
            <a:ext cx="1844480" cy="1200329"/>
          </a:xfrm>
          <a:prstGeom prst="rect">
            <a:avLst/>
          </a:prstGeom>
          <a:noFill/>
        </p:spPr>
        <p:txBody>
          <a:bodyPr wrap="none" rtlCol="0">
            <a:spAutoFit/>
          </a:bodyPr>
          <a:lstStyle/>
          <a:p>
            <a:pPr algn="ctr"/>
            <a:r>
              <a:rPr lang="en-US" sz="2400" b="1" dirty="0"/>
              <a:t>Washington</a:t>
            </a:r>
          </a:p>
          <a:p>
            <a:pPr algn="ctr"/>
            <a:r>
              <a:rPr lang="en-US" sz="2400" b="1" dirty="0"/>
              <a:t> Monument</a:t>
            </a:r>
          </a:p>
          <a:p>
            <a:pPr algn="ctr"/>
            <a:r>
              <a:rPr lang="en-US" sz="2400" b="1" dirty="0"/>
              <a:t> 754 Feet</a:t>
            </a:r>
          </a:p>
        </p:txBody>
      </p:sp>
    </p:spTree>
    <p:extLst>
      <p:ext uri="{BB962C8B-B14F-4D97-AF65-F5344CB8AC3E}">
        <p14:creationId xmlns:p14="http://schemas.microsoft.com/office/powerpoint/2010/main" val="4142707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 Marine with a rifle guards others as they raise a US flag">
            <a:extLst>
              <a:ext uri="{FF2B5EF4-FFF2-40B4-BE49-F238E27FC236}">
                <a16:creationId xmlns:a16="http://schemas.microsoft.com/office/drawing/2014/main" id="{C77DFA21-01B3-2418-3DE6-BDB87108DF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472" y="837832"/>
            <a:ext cx="4435482" cy="563235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B93257F-9EF0-E77C-8BEC-A06FCB6DE43A}"/>
              </a:ext>
            </a:extLst>
          </p:cNvPr>
          <p:cNvSpPr txBox="1"/>
          <p:nvPr/>
        </p:nvSpPr>
        <p:spPr>
          <a:xfrm>
            <a:off x="5544954" y="5509661"/>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88AC5C0C-B7BD-37DF-0942-E0CA1809FF4C}"/>
              </a:ext>
            </a:extLst>
          </p:cNvPr>
          <p:cNvSpPr txBox="1"/>
          <p:nvPr/>
        </p:nvSpPr>
        <p:spPr>
          <a:xfrm>
            <a:off x="5985040" y="2136338"/>
            <a:ext cx="5597360" cy="2585323"/>
          </a:xfrm>
          <a:prstGeom prst="rect">
            <a:avLst/>
          </a:prstGeom>
          <a:noFill/>
        </p:spPr>
        <p:txBody>
          <a:bodyPr wrap="square">
            <a:spAutoFit/>
          </a:bodyPr>
          <a:lstStyle/>
          <a:p>
            <a:pPr algn="ctr"/>
            <a:r>
              <a:rPr lang="en-US" sz="2400" b="1" i="0" u="sng" dirty="0">
                <a:effectLst/>
                <a:latin typeface="fkGroteskNeue"/>
              </a:rPr>
              <a:t>The First Flag was raised at 10:30 </a:t>
            </a:r>
            <a:r>
              <a:rPr lang="en-US" sz="2400" b="1" i="0" u="sng" dirty="0" err="1">
                <a:effectLst/>
                <a:latin typeface="fkGroteskNeue"/>
              </a:rPr>
              <a:t>a.m</a:t>
            </a:r>
            <a:r>
              <a:rPr lang="en-US" sz="2400" b="1" i="0" u="sng" dirty="0">
                <a:effectLst/>
                <a:latin typeface="fkGroteskNeue"/>
              </a:rPr>
              <a:t> </a:t>
            </a:r>
          </a:p>
          <a:p>
            <a:pPr algn="ctr"/>
            <a:endParaRPr lang="en-US" b="1" i="0" u="sng" dirty="0">
              <a:effectLst/>
              <a:latin typeface="fkGroteskNeue"/>
            </a:endParaRPr>
          </a:p>
          <a:p>
            <a:pPr algn="ctr"/>
            <a:r>
              <a:rPr lang="en-US" sz="2000" b="1" i="0" dirty="0">
                <a:effectLst/>
                <a:latin typeface="fkGroteskNeue"/>
              </a:rPr>
              <a:t>A 40-man patrol raised a 54-by-28-inch flag.</a:t>
            </a:r>
          </a:p>
          <a:p>
            <a:pPr algn="ctr"/>
            <a:endParaRPr lang="en-US" sz="2000" b="1" dirty="0">
              <a:latin typeface="fkGroteskNeue"/>
            </a:endParaRPr>
          </a:p>
          <a:p>
            <a:pPr algn="ctr"/>
            <a:r>
              <a:rPr lang="en-US" sz="2000" b="1" i="0" dirty="0">
                <a:effectLst/>
                <a:latin typeface="fkGroteskNeue"/>
              </a:rPr>
              <a:t>USS Missoula (APA-211 - Attack Transport Ship</a:t>
            </a:r>
          </a:p>
          <a:p>
            <a:pPr algn="ctr"/>
            <a:endParaRPr lang="en-US" sz="2000" b="1" i="0" dirty="0">
              <a:effectLst/>
              <a:latin typeface="fkGroteskNeue"/>
            </a:endParaRPr>
          </a:p>
          <a:p>
            <a:pPr algn="ctr"/>
            <a:r>
              <a:rPr lang="en-US" sz="2000" b="1" i="0" dirty="0">
                <a:effectLst/>
                <a:latin typeface="fkGroteskNeue"/>
              </a:rPr>
              <a:t>The moment triggered cheers from troops below and ships offshore. </a:t>
            </a:r>
          </a:p>
        </p:txBody>
      </p:sp>
      <p:sp>
        <p:nvSpPr>
          <p:cNvPr id="7" name="TextBox 6">
            <a:extLst>
              <a:ext uri="{FF2B5EF4-FFF2-40B4-BE49-F238E27FC236}">
                <a16:creationId xmlns:a16="http://schemas.microsoft.com/office/drawing/2014/main" id="{3624E0DF-7EC2-12A4-176A-4BBF9CFEA725}"/>
              </a:ext>
            </a:extLst>
          </p:cNvPr>
          <p:cNvSpPr txBox="1"/>
          <p:nvPr/>
        </p:nvSpPr>
        <p:spPr>
          <a:xfrm>
            <a:off x="1991446" y="246636"/>
            <a:ext cx="8209107" cy="461665"/>
          </a:xfrm>
          <a:prstGeom prst="rect">
            <a:avLst/>
          </a:prstGeom>
          <a:noFill/>
        </p:spPr>
        <p:txBody>
          <a:bodyPr wrap="none" rtlCol="0">
            <a:spAutoFit/>
          </a:bodyPr>
          <a:lstStyle/>
          <a:p>
            <a:pPr algn="ctr"/>
            <a:r>
              <a:rPr lang="en-US" sz="2400" b="1" i="0" dirty="0">
                <a:effectLst/>
                <a:latin typeface="fkGroteskNeue"/>
              </a:rPr>
              <a:t>On February 23, 1945, U.S. Marines Captured Mount Suribachi.</a:t>
            </a:r>
          </a:p>
        </p:txBody>
      </p:sp>
    </p:spTree>
    <p:extLst>
      <p:ext uri="{BB962C8B-B14F-4D97-AF65-F5344CB8AC3E}">
        <p14:creationId xmlns:p14="http://schemas.microsoft.com/office/powerpoint/2010/main" val="308843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B3013-0C91-121D-4620-D8A13734FA6C}"/>
            </a:ext>
          </a:extLst>
        </p:cNvPr>
        <p:cNvGrpSpPr/>
        <p:nvPr/>
      </p:nvGrpSpPr>
      <p:grpSpPr>
        <a:xfrm>
          <a:off x="0" y="0"/>
          <a:ext cx="0" cy="0"/>
          <a:chOff x="0" y="0"/>
          <a:chExt cx="0" cy="0"/>
        </a:xfrm>
      </p:grpSpPr>
      <p:pic>
        <p:nvPicPr>
          <p:cNvPr id="1026" name="Picture 2" descr="Six men struggle to plant a pole bearing a US flag in volcanic rocks">
            <a:extLst>
              <a:ext uri="{FF2B5EF4-FFF2-40B4-BE49-F238E27FC236}">
                <a16:creationId xmlns:a16="http://schemas.microsoft.com/office/drawing/2014/main" id="{C979095E-FBEF-9B00-05CC-10EC5BAF8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6510" y="1034142"/>
            <a:ext cx="4543175" cy="55848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501A662-4076-C6A5-84A5-BC7A259367A6}"/>
              </a:ext>
            </a:extLst>
          </p:cNvPr>
          <p:cNvSpPr txBox="1"/>
          <p:nvPr/>
        </p:nvSpPr>
        <p:spPr>
          <a:xfrm>
            <a:off x="5544954" y="5509661"/>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3860C549-0FD8-91CA-EFAA-4158F5C18160}"/>
              </a:ext>
            </a:extLst>
          </p:cNvPr>
          <p:cNvSpPr txBox="1"/>
          <p:nvPr/>
        </p:nvSpPr>
        <p:spPr>
          <a:xfrm>
            <a:off x="6096000" y="1180446"/>
            <a:ext cx="5467270" cy="4893647"/>
          </a:xfrm>
          <a:prstGeom prst="rect">
            <a:avLst/>
          </a:prstGeom>
          <a:noFill/>
        </p:spPr>
        <p:txBody>
          <a:bodyPr wrap="square" rtlCol="0">
            <a:spAutoFit/>
          </a:bodyPr>
          <a:lstStyle/>
          <a:p>
            <a:pPr algn="ctr"/>
            <a:r>
              <a:rPr lang="en-US" sz="2400" b="1" i="0" u="sng" dirty="0">
                <a:effectLst/>
                <a:latin typeface="fkGroteskNeue"/>
              </a:rPr>
              <a:t>A Second Flag  was Raised in the - Early Afternoon </a:t>
            </a:r>
          </a:p>
          <a:p>
            <a:pPr algn="ctr"/>
            <a:r>
              <a:rPr lang="en-US" sz="2400" b="1" i="0" u="sng" dirty="0">
                <a:effectLst/>
                <a:latin typeface="fkGroteskNeue"/>
              </a:rPr>
              <a:t> </a:t>
            </a:r>
          </a:p>
          <a:p>
            <a:pPr algn="ctr"/>
            <a:r>
              <a:rPr lang="en-US" sz="2000" b="1" i="0" dirty="0">
                <a:effectLst/>
                <a:latin typeface="fkGroteskNeue"/>
              </a:rPr>
              <a:t>Six Marines raised a larger 96-by-56-inch flag.</a:t>
            </a:r>
          </a:p>
          <a:p>
            <a:pPr algn="ctr"/>
            <a:r>
              <a:rPr lang="en-US" sz="2000" b="1" i="0" dirty="0">
                <a:effectLst/>
                <a:latin typeface="fkGroteskNeue"/>
              </a:rPr>
              <a:t>USS LST-779 Tank Landing Ship </a:t>
            </a:r>
          </a:p>
          <a:p>
            <a:pPr algn="ctr"/>
            <a:r>
              <a:rPr lang="en-US" sz="2000" b="1" i="0" dirty="0">
                <a:effectLst/>
                <a:latin typeface="fkGroteskNeue"/>
              </a:rPr>
              <a:t> </a:t>
            </a:r>
          </a:p>
          <a:p>
            <a:pPr algn="ctr"/>
            <a:r>
              <a:rPr lang="en-US" sz="2000" b="1" i="0" dirty="0">
                <a:effectLst/>
                <a:latin typeface="fkGroteskNeue"/>
              </a:rPr>
              <a:t>Again - The moment triggered cheers from troops below and ships offshore. </a:t>
            </a:r>
          </a:p>
          <a:p>
            <a:pPr algn="ctr"/>
            <a:endParaRPr lang="en-US" sz="2000" b="1" dirty="0">
              <a:latin typeface="fkGroteskNeue"/>
            </a:endParaRPr>
          </a:p>
          <a:p>
            <a:pPr algn="ctr"/>
            <a:endParaRPr lang="en-US" sz="2000" b="1" i="0" dirty="0">
              <a:effectLst/>
              <a:latin typeface="fkGroteskNeue"/>
            </a:endParaRPr>
          </a:p>
          <a:p>
            <a:pPr algn="ctr"/>
            <a:r>
              <a:rPr lang="en-US" sz="2000" b="1" i="0" dirty="0">
                <a:effectLst/>
                <a:latin typeface="fkGroteskNeue"/>
              </a:rPr>
              <a:t>Captured by Associated Press photographer Joe Rosenthal. </a:t>
            </a:r>
          </a:p>
          <a:p>
            <a:pPr algn="ctr"/>
            <a:endParaRPr lang="en-US" sz="2000" b="1" i="0" dirty="0">
              <a:effectLst/>
              <a:latin typeface="fkGroteskNeue"/>
            </a:endParaRPr>
          </a:p>
          <a:p>
            <a:pPr algn="ctr"/>
            <a:r>
              <a:rPr lang="en-US" sz="2000" b="1" i="0" dirty="0">
                <a:effectLst/>
                <a:latin typeface="fkGroteskNeue"/>
              </a:rPr>
              <a:t>Of the six Marines identified in the photo. Three of those Marines died in subsequent fighting</a:t>
            </a:r>
          </a:p>
        </p:txBody>
      </p:sp>
      <p:sp>
        <p:nvSpPr>
          <p:cNvPr id="7" name="TextBox 6">
            <a:extLst>
              <a:ext uri="{FF2B5EF4-FFF2-40B4-BE49-F238E27FC236}">
                <a16:creationId xmlns:a16="http://schemas.microsoft.com/office/drawing/2014/main" id="{E83A31FE-8EA4-6194-5C47-EE08637B5A42}"/>
              </a:ext>
            </a:extLst>
          </p:cNvPr>
          <p:cNvSpPr txBox="1"/>
          <p:nvPr/>
        </p:nvSpPr>
        <p:spPr>
          <a:xfrm>
            <a:off x="2865404" y="387811"/>
            <a:ext cx="8209107" cy="461665"/>
          </a:xfrm>
          <a:prstGeom prst="rect">
            <a:avLst/>
          </a:prstGeom>
          <a:noFill/>
        </p:spPr>
        <p:txBody>
          <a:bodyPr wrap="none" rtlCol="0">
            <a:spAutoFit/>
          </a:bodyPr>
          <a:lstStyle/>
          <a:p>
            <a:pPr algn="l"/>
            <a:r>
              <a:rPr lang="en-US" sz="2400" b="1" i="0" dirty="0">
                <a:effectLst/>
                <a:latin typeface="fkGroteskNeue"/>
              </a:rPr>
              <a:t>On February 23, 1945, U.S. Marines </a:t>
            </a:r>
            <a:r>
              <a:rPr lang="en-US" sz="2400" b="1" dirty="0">
                <a:latin typeface="fkGroteskNeue"/>
              </a:rPr>
              <a:t>Cap</a:t>
            </a:r>
            <a:r>
              <a:rPr lang="en-US" sz="2400" b="1" i="0" dirty="0">
                <a:effectLst/>
                <a:latin typeface="fkGroteskNeue"/>
              </a:rPr>
              <a:t>tured Mount Suribachi</a:t>
            </a:r>
          </a:p>
        </p:txBody>
      </p:sp>
    </p:spTree>
    <p:extLst>
      <p:ext uri="{BB962C8B-B14F-4D97-AF65-F5344CB8AC3E}">
        <p14:creationId xmlns:p14="http://schemas.microsoft.com/office/powerpoint/2010/main" val="3318728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022576-F4B9-91A3-4DB2-BB25CAC3BE47}"/>
              </a:ext>
            </a:extLst>
          </p:cNvPr>
          <p:cNvSpPr txBox="1"/>
          <p:nvPr/>
        </p:nvSpPr>
        <p:spPr>
          <a:xfrm>
            <a:off x="5705856" y="1674673"/>
            <a:ext cx="6096000" cy="3508653"/>
          </a:xfrm>
          <a:prstGeom prst="rect">
            <a:avLst/>
          </a:prstGeom>
          <a:noFill/>
        </p:spPr>
        <p:txBody>
          <a:bodyPr wrap="square">
            <a:spAutoFit/>
          </a:bodyPr>
          <a:lstStyle/>
          <a:p>
            <a:pPr algn="ctr"/>
            <a:r>
              <a:rPr lang="en-US" sz="2400" b="1" i="0" u="sng" dirty="0">
                <a:effectLst/>
                <a:latin typeface="var(--font-fk-grotesk)"/>
              </a:rPr>
              <a:t>Historical Significance and Legacy</a:t>
            </a:r>
          </a:p>
          <a:p>
            <a:pPr algn="ctr"/>
            <a:endParaRPr lang="en-US" b="0" i="0" u="sng" dirty="0">
              <a:effectLst/>
              <a:latin typeface="var(--font-fk-grotesk)"/>
            </a:endParaRPr>
          </a:p>
          <a:p>
            <a:pPr algn="ctr"/>
            <a:r>
              <a:rPr lang="en-US" sz="2000" b="1" dirty="0">
                <a:latin typeface="fkGroteskNeue"/>
              </a:rPr>
              <a:t>S</a:t>
            </a:r>
            <a:r>
              <a:rPr lang="en-US" sz="2000" b="1" i="0" dirty="0">
                <a:effectLst/>
                <a:latin typeface="fkGroteskNeue"/>
              </a:rPr>
              <a:t>ecretary of the Navy James Forrestal, witnessing the flag raising , declared it ensured the Marine Corps’ legacy for “500 years”</a:t>
            </a:r>
          </a:p>
          <a:p>
            <a:pPr algn="ctr"/>
            <a:endParaRPr lang="en-US" sz="2000" b="1" i="0" dirty="0">
              <a:effectLst/>
              <a:latin typeface="fkGroteskNeue"/>
            </a:endParaRPr>
          </a:p>
          <a:p>
            <a:pPr algn="ctr"/>
            <a:r>
              <a:rPr lang="en-US" sz="2000" b="1" i="0" dirty="0">
                <a:effectLst/>
                <a:latin typeface="fkGroteskNeue"/>
              </a:rPr>
              <a:t>Rosenthal’s photo inspired the Marine Corps War Memorial in Arlington, Virginia, dedicated in 1954</a:t>
            </a:r>
          </a:p>
          <a:p>
            <a:pPr algn="ctr"/>
            <a:r>
              <a:rPr lang="en-US" sz="2000" b="1" i="0" dirty="0">
                <a:effectLst/>
                <a:latin typeface="fkGroteskNeue"/>
              </a:rPr>
              <a:t>.</a:t>
            </a:r>
          </a:p>
          <a:p>
            <a:pPr algn="ctr"/>
            <a:r>
              <a:rPr lang="en-US" sz="2000" b="1" i="0" dirty="0">
                <a:effectLst/>
                <a:latin typeface="fkGroteskNeue"/>
              </a:rPr>
              <a:t>The first flag is preserved at the National Museum of the Marine Corps</a:t>
            </a:r>
            <a:endParaRPr lang="en-US" sz="2000" b="1" dirty="0"/>
          </a:p>
        </p:txBody>
      </p:sp>
      <p:pic>
        <p:nvPicPr>
          <p:cNvPr id="5" name="Picture 4" descr="A flag in a display case&#10;&#10;AI-generated content may be incorrect.">
            <a:extLst>
              <a:ext uri="{FF2B5EF4-FFF2-40B4-BE49-F238E27FC236}">
                <a16:creationId xmlns:a16="http://schemas.microsoft.com/office/drawing/2014/main" id="{54A19E5F-1FC7-F9BB-141E-338307356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157" y="883610"/>
            <a:ext cx="3722220" cy="2161713"/>
          </a:xfrm>
          <a:prstGeom prst="rect">
            <a:avLst/>
          </a:prstGeom>
        </p:spPr>
      </p:pic>
      <p:pic>
        <p:nvPicPr>
          <p:cNvPr id="6" name="Picture 4" descr="en.wikipedia.org">
            <a:extLst>
              <a:ext uri="{FF2B5EF4-FFF2-40B4-BE49-F238E27FC236}">
                <a16:creationId xmlns:a16="http://schemas.microsoft.com/office/drawing/2014/main" id="{C70594F1-6EF0-E944-2960-5E4ABFEC9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1157" y="3429000"/>
            <a:ext cx="3722220" cy="27916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D8FBD9A-0142-910D-D5CC-B224270643EB}"/>
              </a:ext>
            </a:extLst>
          </p:cNvPr>
          <p:cNvSpPr txBox="1"/>
          <p:nvPr/>
        </p:nvSpPr>
        <p:spPr>
          <a:xfrm>
            <a:off x="2865404" y="387811"/>
            <a:ext cx="8335552" cy="830997"/>
          </a:xfrm>
          <a:prstGeom prst="rect">
            <a:avLst/>
          </a:prstGeom>
          <a:noFill/>
        </p:spPr>
        <p:txBody>
          <a:bodyPr wrap="none" rtlCol="0">
            <a:spAutoFit/>
          </a:bodyPr>
          <a:lstStyle/>
          <a:p>
            <a:pPr algn="l"/>
            <a:r>
              <a:rPr lang="en-US" sz="2400" b="1" i="0" dirty="0">
                <a:effectLst/>
                <a:latin typeface="fkGroteskNeue"/>
              </a:rPr>
              <a:t>On February 23, 1945, U.S. Marines Captured Mount Suribachi.</a:t>
            </a:r>
          </a:p>
          <a:p>
            <a:pPr algn="l"/>
            <a:endParaRPr lang="en-US" sz="2400" b="1" i="0" u="sng" dirty="0">
              <a:effectLst/>
              <a:latin typeface="var(--font-fk-grotesk)"/>
            </a:endParaRPr>
          </a:p>
        </p:txBody>
      </p:sp>
    </p:spTree>
    <p:extLst>
      <p:ext uri="{BB962C8B-B14F-4D97-AF65-F5344CB8AC3E}">
        <p14:creationId xmlns:p14="http://schemas.microsoft.com/office/powerpoint/2010/main" val="1802676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34004F-31AC-77D5-3428-D6720741FBD0}"/>
              </a:ext>
            </a:extLst>
          </p:cNvPr>
          <p:cNvSpPr txBox="1"/>
          <p:nvPr/>
        </p:nvSpPr>
        <p:spPr>
          <a:xfrm>
            <a:off x="5266201" y="866127"/>
            <a:ext cx="5140190" cy="461665"/>
          </a:xfrm>
          <a:prstGeom prst="rect">
            <a:avLst/>
          </a:prstGeom>
          <a:noFill/>
        </p:spPr>
        <p:txBody>
          <a:bodyPr wrap="none" rtlCol="0">
            <a:spAutoFit/>
          </a:bodyPr>
          <a:lstStyle/>
          <a:p>
            <a:r>
              <a:rPr lang="en-US" sz="2400" b="1" dirty="0"/>
              <a:t>Japanese Forces – Fighting Strength</a:t>
            </a:r>
          </a:p>
        </p:txBody>
      </p:sp>
      <p:sp>
        <p:nvSpPr>
          <p:cNvPr id="3" name="Rectangle 1">
            <a:extLst>
              <a:ext uri="{FF2B5EF4-FFF2-40B4-BE49-F238E27FC236}">
                <a16:creationId xmlns:a16="http://schemas.microsoft.com/office/drawing/2014/main" id="{EA92115A-2D58-5C3F-5265-3B2478AA22D7}"/>
              </a:ext>
            </a:extLst>
          </p:cNvPr>
          <p:cNvSpPr>
            <a:spLocks noChangeArrowheads="1"/>
          </p:cNvSpPr>
          <p:nvPr/>
        </p:nvSpPr>
        <p:spPr bwMode="auto">
          <a:xfrm>
            <a:off x="6096000" y="1252114"/>
            <a:ext cx="542544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2696"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var(--font-fk-grotesk)"/>
            </a:endParaRPr>
          </a:p>
          <a:p>
            <a:pPr marL="0" marR="0" lvl="0" indent="0" algn="l" defTabSz="914400" rtl="0" eaLnBrk="0" fontAlgn="ctr" latinLnBrk="0" hangingPunct="0">
              <a:lnSpc>
                <a:spcPct val="100000"/>
              </a:lnSpc>
              <a:spcBef>
                <a:spcPct val="0"/>
              </a:spcBef>
              <a:spcAft>
                <a:spcPct val="0"/>
              </a:spcAft>
              <a:buClrTx/>
              <a:buSzTx/>
              <a:buFontTx/>
              <a:buNone/>
              <a:tabLst/>
            </a:pPr>
            <a:r>
              <a:rPr lang="en-US" altLang="en-US" sz="2400" b="1" dirty="0">
                <a:latin typeface="fkGroteskNeue"/>
              </a:rPr>
              <a:t>U</a:t>
            </a:r>
            <a:r>
              <a:rPr kumimoji="0" lang="en-US" altLang="en-US" sz="2400" b="1" i="0" u="none" strike="noStrike" cap="none" normalizeH="0" baseline="0" dirty="0">
                <a:ln>
                  <a:noFill/>
                </a:ln>
                <a:solidFill>
                  <a:schemeClr val="tx1"/>
                </a:solidFill>
                <a:effectLst/>
                <a:latin typeface="fkGroteskNeue"/>
              </a:rPr>
              <a:t>nder Command of Lt. </a:t>
            </a:r>
            <a:r>
              <a:rPr kumimoji="0" lang="en-US" altLang="en-US" sz="2400" b="1" i="0" u="none" strike="noStrike" cap="none" normalizeH="0" baseline="0" dirty="0" err="1">
                <a:ln>
                  <a:noFill/>
                </a:ln>
                <a:solidFill>
                  <a:schemeClr val="tx1"/>
                </a:solidFill>
                <a:effectLst/>
                <a:latin typeface="fkGroteskNeue"/>
              </a:rPr>
              <a:t>Gen.Tadamichi</a:t>
            </a:r>
            <a:r>
              <a:rPr kumimoji="0" lang="en-US" altLang="en-US" sz="2400" b="1" i="0" u="none" strike="noStrike" cap="none" normalizeH="0" baseline="0" dirty="0">
                <a:ln>
                  <a:noFill/>
                </a:ln>
                <a:solidFill>
                  <a:schemeClr val="tx1"/>
                </a:solidFill>
                <a:effectLst/>
                <a:latin typeface="fkGroteskNeue"/>
              </a:rPr>
              <a:t> Kuribayashi</a:t>
            </a:r>
          </a:p>
          <a:p>
            <a:pPr marL="0" marR="0" lvl="0" indent="0" algn="l" defTabSz="914400" rtl="0" eaLnBrk="0" fontAlgn="ctr"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latin typeface="fkGroteskNeue"/>
            </a:endParaRPr>
          </a:p>
          <a:p>
            <a:pPr fontAlgn="ctr"/>
            <a:r>
              <a:rPr lang="en-US" altLang="en-US" sz="2400" b="1" dirty="0">
                <a:latin typeface="fkGroteskNeue"/>
              </a:rPr>
              <a:t>A</a:t>
            </a:r>
            <a:r>
              <a:rPr kumimoji="0" lang="en-US" altLang="en-US" sz="2400" b="1" i="0" u="none" strike="noStrike" cap="none" normalizeH="0" baseline="0" dirty="0">
                <a:ln>
                  <a:noFill/>
                </a:ln>
                <a:solidFill>
                  <a:schemeClr val="tx1"/>
                </a:solidFill>
                <a:effectLst/>
                <a:latin typeface="fkGroteskNeue"/>
              </a:rPr>
              <a:t>pproximately 21,000 to 23,000 soldiers</a:t>
            </a:r>
          </a:p>
          <a:p>
            <a:pPr marL="0" marR="0" lvl="0" indent="0" algn="l" defTabSz="914400" rtl="0" eaLnBrk="0" fontAlgn="ctr"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latin typeface="var(--font-fk-grotesk)"/>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fkGroteskNeue"/>
              </a:rPr>
              <a:t>Japanese Defenders</a:t>
            </a:r>
            <a:r>
              <a:rPr lang="en-US" altLang="en-US" sz="2400" b="1" dirty="0">
                <a:latin typeface="fkGroteskNeue"/>
              </a:rPr>
              <a:t> I</a:t>
            </a:r>
            <a:r>
              <a:rPr kumimoji="0" lang="en-US" altLang="en-US" sz="2400" b="1" i="0" u="none" strike="noStrike" cap="none" normalizeH="0" baseline="0" dirty="0">
                <a:ln>
                  <a:noFill/>
                </a:ln>
                <a:solidFill>
                  <a:schemeClr val="tx1"/>
                </a:solidFill>
                <a:effectLst/>
                <a:latin typeface="fkGroteskNeue"/>
              </a:rPr>
              <a:t>ncluded:</a:t>
            </a:r>
            <a:endParaRPr kumimoji="0" lang="en-US" altLang="en-US" sz="2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2400" b="1" dirty="0">
                <a:latin typeface="fkGroteskNeue"/>
              </a:rPr>
              <a:t>8 I</a:t>
            </a:r>
            <a:r>
              <a:rPr kumimoji="0" lang="en-US" altLang="en-US" sz="2400" b="1" i="0" u="none" strike="noStrike" cap="none" normalizeH="0" baseline="0" dirty="0">
                <a:ln>
                  <a:noFill/>
                </a:ln>
                <a:solidFill>
                  <a:schemeClr val="tx1"/>
                </a:solidFill>
                <a:effectLst/>
                <a:latin typeface="fkGroteskNeue"/>
              </a:rPr>
              <a:t>nfantry Battalions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1 Tank Regiment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2 Artillery Battalions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2 Heavy Mortar Battalions</a:t>
            </a:r>
          </a:p>
          <a:p>
            <a:pPr marL="0" marR="0" lvl="0" indent="0" algn="l" defTabSz="914400" rtl="0" eaLnBrk="0" fontAlgn="ctr"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5,000 Gunners and Naval Infantry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pic>
        <p:nvPicPr>
          <p:cNvPr id="10242" name="Picture 2" descr="Tadamichi Kuribayashi - Wikipedia">
            <a:extLst>
              <a:ext uri="{FF2B5EF4-FFF2-40B4-BE49-F238E27FC236}">
                <a16:creationId xmlns:a16="http://schemas.microsoft.com/office/drawing/2014/main" id="{5AF121B1-0822-F2CD-1BC3-F51809C3D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246" y="1274564"/>
            <a:ext cx="2960355" cy="4308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861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39C4F-DCB5-8B19-61FD-6B909E9DEE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67E120-90D0-4CC9-75FE-54F058041E7E}"/>
              </a:ext>
            </a:extLst>
          </p:cNvPr>
          <p:cNvSpPr txBox="1"/>
          <p:nvPr/>
        </p:nvSpPr>
        <p:spPr>
          <a:xfrm>
            <a:off x="3109120" y="565511"/>
            <a:ext cx="4860882" cy="461665"/>
          </a:xfrm>
          <a:prstGeom prst="rect">
            <a:avLst/>
          </a:prstGeom>
          <a:noFill/>
        </p:spPr>
        <p:txBody>
          <a:bodyPr wrap="none" rtlCol="0">
            <a:spAutoFit/>
          </a:bodyPr>
          <a:lstStyle/>
          <a:p>
            <a:r>
              <a:rPr lang="en-US" sz="2400" b="1" dirty="0"/>
              <a:t>U.S. Forces - Command Structure</a:t>
            </a:r>
          </a:p>
        </p:txBody>
      </p:sp>
      <p:sp>
        <p:nvSpPr>
          <p:cNvPr id="4" name="TextBox 3">
            <a:extLst>
              <a:ext uri="{FF2B5EF4-FFF2-40B4-BE49-F238E27FC236}">
                <a16:creationId xmlns:a16="http://schemas.microsoft.com/office/drawing/2014/main" id="{CC0FBC96-64C7-D20F-18D8-CF854F76F551}"/>
              </a:ext>
            </a:extLst>
          </p:cNvPr>
          <p:cNvSpPr txBox="1"/>
          <p:nvPr/>
        </p:nvSpPr>
        <p:spPr>
          <a:xfrm>
            <a:off x="1795971" y="1434645"/>
            <a:ext cx="8331833" cy="4242700"/>
          </a:xfrm>
          <a:prstGeom prst="rect">
            <a:avLst/>
          </a:prstGeom>
          <a:noFill/>
        </p:spPr>
        <p:txBody>
          <a:bodyPr wrap="none" rtlCol="0">
            <a:spAutoFit/>
          </a:bodyPr>
          <a:lstStyle/>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Secretary of the Navy</a:t>
            </a:r>
            <a:b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br>
            <a:r>
              <a:rPr lang="en-US" kern="100" dirty="0">
                <a:latin typeface="Aptos" panose="020B0004020202020204" pitchFamily="34" charset="0"/>
                <a:ea typeface="Aptos" panose="020B0004020202020204" pitchFamily="34" charset="0"/>
                <a:cs typeface="Times New Roman" panose="02020603050405020304" pitchFamily="18" charset="0"/>
              </a:rPr>
              <a:t>James V. Forrestal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Overall Command</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Admiral Chester W. Nimitz: Commander-in-Chief, U.S. Pacific Fleet </a:t>
            </a:r>
          </a:p>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Fleet Command</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Admiral Raymond A. Spruance: Commander, U.S. Fifth Fleet </a:t>
            </a:r>
          </a:p>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Amphibious Forces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Vice Admiral Richmond Kelly Turner: Commander, Joint Expeditionary Force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Rear Admiral William H.P. Blandy: Commander, Amphibious Support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Rear Admiral Harry W. Hill: Commander, Attack Force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Ground Forces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Lieutenant General Holland M. Smith: Commanding General, Expeditionary Troops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Major General Harry Schmidt: Commander, V Amphibious Corps</a:t>
            </a:r>
          </a:p>
        </p:txBody>
      </p:sp>
    </p:spTree>
    <p:extLst>
      <p:ext uri="{BB962C8B-B14F-4D97-AF65-F5344CB8AC3E}">
        <p14:creationId xmlns:p14="http://schemas.microsoft.com/office/powerpoint/2010/main" val="317430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9F90E-42B6-C45A-3BC1-A32275CE61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2F9193-4D89-06CC-B4B7-F44F8C44C24C}"/>
              </a:ext>
            </a:extLst>
          </p:cNvPr>
          <p:cNvSpPr txBox="1"/>
          <p:nvPr/>
        </p:nvSpPr>
        <p:spPr>
          <a:xfrm>
            <a:off x="3328576" y="1126609"/>
            <a:ext cx="4403963" cy="461665"/>
          </a:xfrm>
          <a:prstGeom prst="rect">
            <a:avLst/>
          </a:prstGeom>
          <a:noFill/>
        </p:spPr>
        <p:txBody>
          <a:bodyPr wrap="none" rtlCol="0">
            <a:spAutoFit/>
          </a:bodyPr>
          <a:lstStyle/>
          <a:p>
            <a:r>
              <a:rPr lang="en-US" sz="2400" b="1" dirty="0"/>
              <a:t>U.S. Forces – Fighting Strength</a:t>
            </a:r>
          </a:p>
        </p:txBody>
      </p:sp>
      <p:sp>
        <p:nvSpPr>
          <p:cNvPr id="4" name="TextBox 3">
            <a:extLst>
              <a:ext uri="{FF2B5EF4-FFF2-40B4-BE49-F238E27FC236}">
                <a16:creationId xmlns:a16="http://schemas.microsoft.com/office/drawing/2014/main" id="{E1883637-3A7D-9986-1C50-FD488E8B20FA}"/>
              </a:ext>
            </a:extLst>
          </p:cNvPr>
          <p:cNvSpPr txBox="1"/>
          <p:nvPr/>
        </p:nvSpPr>
        <p:spPr>
          <a:xfrm>
            <a:off x="2486957" y="1947535"/>
            <a:ext cx="6852325" cy="3783856"/>
          </a:xfrm>
          <a:prstGeom prst="rect">
            <a:avLst/>
          </a:prstGeom>
          <a:noFill/>
        </p:spPr>
        <p:txBody>
          <a:bodyPr wrap="none" rtlCol="0">
            <a:spAutoFit/>
          </a:bodyPr>
          <a:lstStyle/>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110,000 Marines, Soldiers, Sailors, Airmen,  500+ Ships</a:t>
            </a:r>
          </a:p>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Marine Units - Approximately 70,000 Marines:</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5th Marine Division: 25,884   </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4th Marine Division: 25,000 </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3rd Marine Division: 19,597 </a:t>
            </a:r>
          </a:p>
          <a:p>
            <a:pPr marL="34290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Naval Support  -  500+ Ships</a:t>
            </a:r>
          </a:p>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Army Units - 147th Infantry Regiment  2,952 </a:t>
            </a:r>
          </a:p>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Air Support</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7</a:t>
            </a:r>
            <a:r>
              <a:rPr lang="en-US" sz="2000" b="1" kern="100" baseline="30000" dirty="0">
                <a:effectLst/>
                <a:latin typeface="Aptos" panose="020B0004020202020204" pitchFamily="34" charset="0"/>
                <a:ea typeface="Aptos" panose="020B0004020202020204" pitchFamily="34" charset="0"/>
                <a:cs typeface="Times New Roman" panose="02020603050405020304" pitchFamily="18" charset="0"/>
              </a:rPr>
              <a:t>th</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Air Force</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2000" b="1" kern="1200" dirty="0">
                <a:solidFill>
                  <a:srgbClr val="000000"/>
                </a:solidFill>
                <a:effectLst/>
                <a:latin typeface="fkGroteskNeue"/>
                <a:ea typeface="Times New Roman" panose="02020603050405020304" pitchFamily="18" charset="0"/>
                <a:cs typeface="Times New Roman" panose="02020603050405020304" pitchFamily="18" charset="0"/>
              </a:rPr>
              <a:t>15th Fighter Group, P-51 Mustangs arrived March 6 </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93568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8237EA-3D3B-E2B2-85C9-71CF14D1BC27}"/>
              </a:ext>
            </a:extLst>
          </p:cNvPr>
          <p:cNvSpPr>
            <a:spLocks noChangeArrowheads="1"/>
          </p:cNvSpPr>
          <p:nvPr/>
        </p:nvSpPr>
        <p:spPr bwMode="auto">
          <a:xfrm>
            <a:off x="1706352950" y="457200"/>
            <a:ext cx="65786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000000"/>
                </a:solidFill>
                <a:effectLst/>
                <a:latin typeface="var(--font-fk-grotesk-neue)"/>
                <a:cs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3C2A0A9D-2FB3-A7D0-164F-5981759206D9}"/>
              </a:ext>
            </a:extLst>
          </p:cNvPr>
          <p:cNvSpPr txBox="1"/>
          <p:nvPr/>
        </p:nvSpPr>
        <p:spPr>
          <a:xfrm>
            <a:off x="1926336" y="688848"/>
            <a:ext cx="8717280" cy="5663089"/>
          </a:xfrm>
          <a:prstGeom prst="rect">
            <a:avLst/>
          </a:prstGeom>
          <a:noFill/>
        </p:spPr>
        <p:txBody>
          <a:bodyPr wrap="square">
            <a:spAutoFit/>
          </a:bodyPr>
          <a:lstStyle/>
          <a:p>
            <a:pPr algn="ctr"/>
            <a:r>
              <a:rPr lang="en-US" sz="2400" b="1" dirty="0"/>
              <a:t>The Typical  World War II Marine Division</a:t>
            </a:r>
          </a:p>
          <a:p>
            <a:pPr algn="ctr"/>
            <a:endParaRPr lang="en-US" dirty="0"/>
          </a:p>
          <a:p>
            <a:r>
              <a:rPr lang="en-US" sz="2000" b="1" dirty="0"/>
              <a:t>3 Infantry Regiments</a:t>
            </a:r>
            <a:r>
              <a:rPr lang="en-US" sz="2000" dirty="0"/>
              <a:t>: Core of the division's combat power.</a:t>
            </a:r>
          </a:p>
          <a:p>
            <a:endParaRPr lang="en-US" sz="2000" dirty="0"/>
          </a:p>
          <a:p>
            <a:r>
              <a:rPr lang="en-US" sz="2000" b="1" dirty="0"/>
              <a:t>1 Artillery Regiment</a:t>
            </a:r>
            <a:r>
              <a:rPr lang="en-US" sz="2000" dirty="0"/>
              <a:t>: Crucial fire support for infantry</a:t>
            </a:r>
          </a:p>
          <a:p>
            <a:endParaRPr lang="en-US" sz="2000" dirty="0"/>
          </a:p>
          <a:p>
            <a:r>
              <a:rPr lang="en-US" sz="2000" b="1" dirty="0"/>
              <a:t>5 Support Battalions</a:t>
            </a:r>
            <a:r>
              <a:rPr lang="en-US" sz="2000" dirty="0"/>
              <a:t>:</a:t>
            </a:r>
          </a:p>
          <a:p>
            <a:r>
              <a:rPr lang="en-US" sz="2000" dirty="0"/>
              <a:t>Engineer Battalion: Responsible for construction, demolition</a:t>
            </a:r>
          </a:p>
          <a:p>
            <a:r>
              <a:rPr lang="en-US" sz="2000" dirty="0"/>
              <a:t>Medical Battalion: Provided medical support and treatment</a:t>
            </a:r>
          </a:p>
          <a:p>
            <a:r>
              <a:rPr lang="en-US" sz="2000" dirty="0"/>
              <a:t>Tank Battalion: Offered armored support for infantry operations</a:t>
            </a:r>
          </a:p>
          <a:p>
            <a:r>
              <a:rPr lang="en-US" sz="2000" dirty="0"/>
              <a:t>Service Battalion: Handled various logistical and support functions</a:t>
            </a:r>
          </a:p>
          <a:p>
            <a:r>
              <a:rPr lang="en-US" sz="2000" dirty="0"/>
              <a:t>Reconnaissance Battalion: Conducted scouting and intelligence-gathering</a:t>
            </a:r>
          </a:p>
          <a:p>
            <a:endParaRPr lang="en-US" sz="2000" dirty="0"/>
          </a:p>
          <a:p>
            <a:r>
              <a:rPr lang="en-US" sz="2000" b="1" dirty="0"/>
              <a:t>4 Additional Companies:</a:t>
            </a:r>
          </a:p>
          <a:p>
            <a:r>
              <a:rPr lang="en-US" sz="2000" dirty="0"/>
              <a:t>Transport Company: Movement of troops and supplies</a:t>
            </a:r>
          </a:p>
          <a:p>
            <a:r>
              <a:rPr lang="en-US" sz="2000" dirty="0"/>
              <a:t>Signal Company: Handled communications </a:t>
            </a:r>
          </a:p>
          <a:p>
            <a:r>
              <a:rPr lang="en-US" sz="2000" dirty="0"/>
              <a:t>Chemical Company: Dealt with chemical warfare-related issues</a:t>
            </a:r>
          </a:p>
          <a:p>
            <a:r>
              <a:rPr lang="en-US" sz="2000" dirty="0"/>
              <a:t>Antiaircraft Machine Gun Company: Provided air defense for the division</a:t>
            </a:r>
          </a:p>
        </p:txBody>
      </p:sp>
    </p:spTree>
    <p:extLst>
      <p:ext uri="{BB962C8B-B14F-4D97-AF65-F5344CB8AC3E}">
        <p14:creationId xmlns:p14="http://schemas.microsoft.com/office/powerpoint/2010/main" val="273121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4F5372-1BA4-B16D-762B-73CD6E20C977}"/>
              </a:ext>
            </a:extLst>
          </p:cNvPr>
          <p:cNvSpPr txBox="1"/>
          <p:nvPr/>
        </p:nvSpPr>
        <p:spPr>
          <a:xfrm>
            <a:off x="1018032" y="1461327"/>
            <a:ext cx="10692384" cy="5047536"/>
          </a:xfrm>
          <a:prstGeom prst="rect">
            <a:avLst/>
          </a:prstGeom>
          <a:noFill/>
        </p:spPr>
        <p:txBody>
          <a:bodyPr wrap="square">
            <a:spAutoFit/>
          </a:bodyPr>
          <a:lstStyle/>
          <a:p>
            <a:pPr marL="342900" indent="-342900" algn="l">
              <a:buFont typeface="Arial" panose="020B0604020202020204" pitchFamily="34" charset="0"/>
              <a:buChar char="•"/>
            </a:pPr>
            <a:r>
              <a:rPr lang="en-US" sz="2000" b="1" i="0" dirty="0">
                <a:effectLst/>
                <a:latin typeface="var(--font-fk-grotesk)"/>
              </a:rPr>
              <a:t>Defense in Depth </a:t>
            </a:r>
            <a:r>
              <a:rPr lang="en-US" sz="2000" b="1" i="0" dirty="0">
                <a:effectLst/>
                <a:latin typeface="fkGroteskNeue"/>
              </a:rPr>
              <a:t>Defensive </a:t>
            </a:r>
            <a:r>
              <a:rPr lang="en-US" sz="2000" b="0" i="0" dirty="0">
                <a:effectLst/>
                <a:latin typeface="fkGroteskNeue"/>
              </a:rPr>
              <a:t>- Positions inland rather than at the water's edge.</a:t>
            </a:r>
            <a:r>
              <a:rPr lang="en-US" sz="2000" dirty="0">
                <a:latin typeface="fkGroteskNeue"/>
              </a:rPr>
              <a:t> </a:t>
            </a:r>
            <a:r>
              <a:rPr lang="en-US" sz="2000" b="0" i="0" dirty="0">
                <a:effectLst/>
                <a:latin typeface="fkGroteskNeue"/>
              </a:rPr>
              <a:t>Fight to the death from defensive positions,</a:t>
            </a:r>
            <a:r>
              <a:rPr lang="en-US" sz="2000" dirty="0">
                <a:latin typeface="fkGroteskNeue"/>
              </a:rPr>
              <a:t> K</a:t>
            </a:r>
            <a:r>
              <a:rPr lang="en-US" sz="2000" b="0" i="0" dirty="0">
                <a:effectLst/>
                <a:latin typeface="fkGroteskNeue"/>
              </a:rPr>
              <a:t>ill at least 10 Americans each</a:t>
            </a:r>
          </a:p>
          <a:p>
            <a:pPr algn="l">
              <a:buFont typeface="Arial" panose="020B0604020202020204" pitchFamily="34" charset="0"/>
              <a:buChar char="•"/>
            </a:pPr>
            <a:endParaRPr lang="en-US" sz="2000" b="0" i="0" dirty="0">
              <a:effectLst/>
              <a:latin typeface="fkGroteskNeue"/>
            </a:endParaRPr>
          </a:p>
          <a:p>
            <a:pPr marL="342900" indent="-342900" algn="l">
              <a:buFont typeface="Arial" panose="020B0604020202020204" pitchFamily="34" charset="0"/>
              <a:buChar char="•"/>
            </a:pPr>
            <a:r>
              <a:rPr lang="en-US" sz="2000" b="1" i="0" dirty="0">
                <a:effectLst/>
                <a:latin typeface="var(--font-fk-grotesk)"/>
              </a:rPr>
              <a:t>Underground Tunnel Network </a:t>
            </a:r>
            <a:r>
              <a:rPr lang="en-US" sz="2000" b="0" i="0" dirty="0">
                <a:effectLst/>
                <a:latin typeface="var(--font-fk-grotesk)"/>
              </a:rPr>
              <a:t>- </a:t>
            </a:r>
            <a:r>
              <a:rPr lang="en-US" sz="2000" b="0" i="0" dirty="0">
                <a:effectLst/>
                <a:latin typeface="fkGroteskNeue"/>
              </a:rPr>
              <a:t>Approximately 11 mi of connected tunnels, up to 90 feet deep</a:t>
            </a:r>
          </a:p>
          <a:p>
            <a:pPr algn="l">
              <a:buFont typeface="Arial" panose="020B0604020202020204" pitchFamily="34" charset="0"/>
              <a:buChar char="•"/>
            </a:pPr>
            <a:endParaRPr lang="en-US" sz="2000" dirty="0">
              <a:latin typeface="fkGroteskNeue"/>
            </a:endParaRPr>
          </a:p>
          <a:p>
            <a:pPr marL="342900" indent="-342900" algn="l">
              <a:buFont typeface="Arial" panose="020B0604020202020204" pitchFamily="34" charset="0"/>
              <a:buChar char="•"/>
            </a:pPr>
            <a:r>
              <a:rPr lang="en-US" sz="2000" b="1" i="0" dirty="0">
                <a:effectLst/>
                <a:latin typeface="var(--font-fk-grotesk)"/>
              </a:rPr>
              <a:t>Nighttime Attacks </a:t>
            </a:r>
            <a:r>
              <a:rPr lang="en-US" sz="2000" b="0" i="0" dirty="0">
                <a:effectLst/>
                <a:latin typeface="var(--font-fk-grotesk)"/>
              </a:rPr>
              <a:t>- </a:t>
            </a:r>
            <a:r>
              <a:rPr lang="en-US" sz="2000" dirty="0">
                <a:latin typeface="fkGroteskNeue"/>
              </a:rPr>
              <a:t>I</a:t>
            </a:r>
            <a:r>
              <a:rPr lang="en-US" sz="2000" b="0" i="0" dirty="0">
                <a:effectLst/>
                <a:latin typeface="fkGroteskNeue"/>
              </a:rPr>
              <a:t>ncreased their use of sma</a:t>
            </a:r>
            <a:r>
              <a:rPr lang="en-US" sz="2000" dirty="0">
                <a:latin typeface="fkGroteskNeue"/>
              </a:rPr>
              <a:t>ll raid </a:t>
            </a:r>
            <a:r>
              <a:rPr lang="en-US" sz="2000" b="0" i="0" dirty="0">
                <a:effectLst/>
                <a:latin typeface="fkGroteskNeue"/>
              </a:rPr>
              <a:t>night attacks.</a:t>
            </a:r>
          </a:p>
          <a:p>
            <a:pPr marL="342900" indent="-342900" algn="l">
              <a:buFont typeface="Arial" panose="020B0604020202020204" pitchFamily="34" charset="0"/>
              <a:buChar char="•"/>
            </a:pPr>
            <a:endParaRPr lang="en-US" sz="2000" b="0" i="0" dirty="0">
              <a:effectLst/>
              <a:latin typeface="fkGroteskNeue"/>
            </a:endParaRPr>
          </a:p>
          <a:p>
            <a:pPr marL="342900" indent="-342900" algn="l">
              <a:buFont typeface="Arial" panose="020B0604020202020204" pitchFamily="34" charset="0"/>
              <a:buChar char="•"/>
            </a:pPr>
            <a:r>
              <a:rPr lang="en-US" sz="2000" b="1" i="0" dirty="0">
                <a:effectLst/>
                <a:latin typeface="var(--font-fk-grotesk)"/>
              </a:rPr>
              <a:t>Camouflage and Concealment </a:t>
            </a:r>
            <a:r>
              <a:rPr lang="en-US" sz="2000" b="0" i="0" dirty="0">
                <a:effectLst/>
                <a:latin typeface="var(--font-fk-grotesk)"/>
              </a:rPr>
              <a:t>- </a:t>
            </a:r>
            <a:r>
              <a:rPr lang="en-US" sz="2000" b="0" i="0" dirty="0">
                <a:effectLst/>
                <a:latin typeface="fkGroteskNeue"/>
              </a:rPr>
              <a:t>Positions hidden and difficult to spot from the air, camouflaged </a:t>
            </a:r>
            <a:r>
              <a:rPr lang="en-US" sz="2000" dirty="0">
                <a:latin typeface="fkGroteskNeue"/>
              </a:rPr>
              <a:t>tanks</a:t>
            </a:r>
            <a:r>
              <a:rPr lang="en-US" sz="2000" b="0" i="0" dirty="0">
                <a:effectLst/>
                <a:latin typeface="fkGroteskNeue"/>
              </a:rPr>
              <a:t> as static artillery positions</a:t>
            </a:r>
          </a:p>
          <a:p>
            <a:pPr marL="342900" indent="-342900" algn="l">
              <a:buFont typeface="Arial" panose="020B0604020202020204" pitchFamily="34" charset="0"/>
              <a:buChar char="•"/>
            </a:pPr>
            <a:endParaRPr lang="en-US" sz="2000" b="0" i="0" dirty="0">
              <a:effectLst/>
              <a:latin typeface="var(--font-fk-grotesk)"/>
            </a:endParaRPr>
          </a:p>
          <a:p>
            <a:pPr marL="342900" indent="-342900" algn="l">
              <a:buFont typeface="Arial" panose="020B0604020202020204" pitchFamily="34" charset="0"/>
              <a:buChar char="•"/>
            </a:pPr>
            <a:r>
              <a:rPr lang="en-US" sz="2000" b="1" i="0" dirty="0">
                <a:effectLst/>
                <a:latin typeface="var(--font-fk-grotesk)"/>
              </a:rPr>
              <a:t>Reverse Slope Defense </a:t>
            </a:r>
            <a:r>
              <a:rPr lang="en-US" sz="2000" b="0" i="0" dirty="0">
                <a:effectLst/>
                <a:latin typeface="var(--font-fk-grotesk)"/>
              </a:rPr>
              <a:t>- </a:t>
            </a:r>
            <a:r>
              <a:rPr lang="en-US" sz="2000" b="0" i="0" dirty="0">
                <a:effectLst/>
                <a:latin typeface="fkGroteskNeue"/>
              </a:rPr>
              <a:t>Difficult for American artillery spotters to locate, allowed fire on Americans passing over the crests</a:t>
            </a:r>
          </a:p>
          <a:p>
            <a:pPr algn="l">
              <a:buFont typeface="Arial" panose="020B0604020202020204" pitchFamily="34" charset="0"/>
              <a:buChar char="•"/>
            </a:pPr>
            <a:endParaRPr lang="en-US" sz="2000" dirty="0">
              <a:latin typeface="fkGroteskNeue"/>
            </a:endParaRPr>
          </a:p>
          <a:p>
            <a:pPr marL="342900" indent="-342900" algn="l">
              <a:buFont typeface="Arial" panose="020B0604020202020204" pitchFamily="34" charset="0"/>
              <a:buChar char="•"/>
            </a:pPr>
            <a:r>
              <a:rPr lang="en-US" sz="2000" b="1" i="0" dirty="0">
                <a:effectLst/>
                <a:latin typeface="var(--font-fk-grotesk)"/>
              </a:rPr>
              <a:t>Resource Management </a:t>
            </a:r>
            <a:r>
              <a:rPr lang="en-US" sz="2000" b="0" i="0" dirty="0">
                <a:effectLst/>
                <a:latin typeface="var(--font-fk-grotesk)"/>
              </a:rPr>
              <a:t>- </a:t>
            </a:r>
            <a:r>
              <a:rPr lang="en-US" sz="2000" b="0" i="0" dirty="0">
                <a:effectLst/>
                <a:latin typeface="fkGroteskNeue"/>
              </a:rPr>
              <a:t>Stockpiled food, water, and ammunition underground, </a:t>
            </a:r>
            <a:r>
              <a:rPr lang="en-US" sz="2000" dirty="0">
                <a:latin typeface="fkGroteskNeue"/>
              </a:rPr>
              <a:t>T</a:t>
            </a:r>
            <a:r>
              <a:rPr lang="en-US" sz="2000" b="0" i="0" dirty="0">
                <a:effectLst/>
                <a:latin typeface="fkGroteskNeue"/>
              </a:rPr>
              <a:t>roops on half-rations for months before the battle</a:t>
            </a:r>
          </a:p>
          <a:p>
            <a:pPr algn="l"/>
            <a:endParaRPr lang="en-US" sz="2200" b="0" i="0" dirty="0">
              <a:effectLst/>
              <a:latin typeface="fkGroteskNeue"/>
            </a:endParaRPr>
          </a:p>
        </p:txBody>
      </p:sp>
      <p:sp>
        <p:nvSpPr>
          <p:cNvPr id="2" name="TextBox 1">
            <a:extLst>
              <a:ext uri="{FF2B5EF4-FFF2-40B4-BE49-F238E27FC236}">
                <a16:creationId xmlns:a16="http://schemas.microsoft.com/office/drawing/2014/main" id="{A5E63114-1984-AA56-2D2A-29FC1AF4F83E}"/>
              </a:ext>
            </a:extLst>
          </p:cNvPr>
          <p:cNvSpPr txBox="1"/>
          <p:nvPr/>
        </p:nvSpPr>
        <p:spPr>
          <a:xfrm>
            <a:off x="3403413" y="596731"/>
            <a:ext cx="4776179" cy="461665"/>
          </a:xfrm>
          <a:prstGeom prst="rect">
            <a:avLst/>
          </a:prstGeom>
          <a:noFill/>
        </p:spPr>
        <p:txBody>
          <a:bodyPr wrap="none" rtlCol="0">
            <a:spAutoFit/>
          </a:bodyPr>
          <a:lstStyle/>
          <a:p>
            <a:r>
              <a:rPr lang="en-US" sz="2400" b="1" dirty="0"/>
              <a:t>Japanese Key Defense Strategies</a:t>
            </a:r>
          </a:p>
        </p:txBody>
      </p:sp>
    </p:spTree>
    <p:extLst>
      <p:ext uri="{BB962C8B-B14F-4D97-AF65-F5344CB8AC3E}">
        <p14:creationId xmlns:p14="http://schemas.microsoft.com/office/powerpoint/2010/main" val="1601730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9379B7-5F28-0CE9-F568-F02F0CF93347}"/>
              </a:ext>
            </a:extLst>
          </p:cNvPr>
          <p:cNvSpPr txBox="1"/>
          <p:nvPr/>
        </p:nvSpPr>
        <p:spPr>
          <a:xfrm>
            <a:off x="670560" y="1171636"/>
            <a:ext cx="11301984" cy="5262979"/>
          </a:xfrm>
          <a:prstGeom prst="rect">
            <a:avLst/>
          </a:prstGeom>
          <a:noFill/>
        </p:spPr>
        <p:txBody>
          <a:bodyPr wrap="square">
            <a:spAutoFit/>
          </a:bodyPr>
          <a:lstStyle/>
          <a:p>
            <a:pPr marL="285750" indent="-285750">
              <a:buFont typeface="Arial" panose="020B0604020202020204" pitchFamily="34" charset="0"/>
              <a:buChar char="•"/>
            </a:pPr>
            <a:r>
              <a:rPr kumimoji="0" lang="en-US" altLang="en-US" sz="2400" b="1" i="0" u="none" strike="noStrike" cap="none" normalizeH="0" baseline="0" dirty="0">
                <a:ln>
                  <a:noFill/>
                </a:ln>
                <a:solidFill>
                  <a:schemeClr val="tx1"/>
                </a:solidFill>
                <a:effectLst/>
                <a:latin typeface="fkGroteskNeue"/>
              </a:rPr>
              <a:t>Extensive preparations prior to the D-Day invasion</a:t>
            </a:r>
          </a:p>
          <a:p>
            <a:pPr marL="285750" indent="-285750">
              <a:buFont typeface="Arial" panose="020B0604020202020204" pitchFamily="34" charset="0"/>
              <a:buChar char="•"/>
            </a:pPr>
            <a:endParaRPr lang="en-US" sz="2400" b="1" dirty="0">
              <a:latin typeface="fkGroteskNeue"/>
            </a:endParaRPr>
          </a:p>
          <a:p>
            <a:pPr marL="285750" indent="-285750" algn="l">
              <a:buFont typeface="Arial" panose="020B0604020202020204" pitchFamily="34" charset="0"/>
              <a:buChar char="•"/>
            </a:pPr>
            <a:r>
              <a:rPr lang="en-US" sz="2400" b="1" i="0" dirty="0">
                <a:effectLst/>
                <a:latin typeface="fkGroteskNeue"/>
              </a:rPr>
              <a:t>Securing Mount Suribachi High Ground and the Southern Airfield within 48 hours</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“Shoulder-to-Shoulder” advance north in a coordinated line</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Continuous resupply of troops and equipment despite challenging volcanic terrain</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Navajo code talkers for secure communications</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Close Air support from Carriers and later P-51 Mustangs based on Iwo Jima</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Transitioned to night and relied on flamethrowers, grenades, and armored bulldozers</a:t>
            </a:r>
          </a:p>
          <a:p>
            <a:pPr algn="l">
              <a:buFont typeface="+mj-lt"/>
              <a:buAutoNum type="arabicPeriod"/>
            </a:pPr>
            <a:endParaRPr lang="en-US" sz="2400" b="0" i="0" dirty="0">
              <a:effectLst/>
              <a:latin typeface="fkGroteskNeue"/>
            </a:endParaRPr>
          </a:p>
        </p:txBody>
      </p:sp>
      <p:sp>
        <p:nvSpPr>
          <p:cNvPr id="2" name="TextBox 1">
            <a:extLst>
              <a:ext uri="{FF2B5EF4-FFF2-40B4-BE49-F238E27FC236}">
                <a16:creationId xmlns:a16="http://schemas.microsoft.com/office/drawing/2014/main" id="{2EAC67BE-3962-BF21-D20D-3EA164060E86}"/>
              </a:ext>
            </a:extLst>
          </p:cNvPr>
          <p:cNvSpPr txBox="1"/>
          <p:nvPr/>
        </p:nvSpPr>
        <p:spPr>
          <a:xfrm>
            <a:off x="3476565" y="279739"/>
            <a:ext cx="4269182" cy="461665"/>
          </a:xfrm>
          <a:prstGeom prst="rect">
            <a:avLst/>
          </a:prstGeom>
          <a:noFill/>
        </p:spPr>
        <p:txBody>
          <a:bodyPr wrap="none" rtlCol="0">
            <a:spAutoFit/>
          </a:bodyPr>
          <a:lstStyle/>
          <a:p>
            <a:r>
              <a:rPr lang="en-US" sz="2400" b="1" dirty="0"/>
              <a:t>U.S. - Key Defense Strategies</a:t>
            </a:r>
          </a:p>
        </p:txBody>
      </p:sp>
    </p:spTree>
    <p:extLst>
      <p:ext uri="{BB962C8B-B14F-4D97-AF65-F5344CB8AC3E}">
        <p14:creationId xmlns:p14="http://schemas.microsoft.com/office/powerpoint/2010/main" val="148711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330B1C-0F11-8918-DB13-C116512426FD}"/>
              </a:ext>
            </a:extLst>
          </p:cNvPr>
          <p:cNvSpPr>
            <a:spLocks noChangeArrowheads="1"/>
          </p:cNvSpPr>
          <p:nvPr/>
        </p:nvSpPr>
        <p:spPr bwMode="auto">
          <a:xfrm>
            <a:off x="1292351" y="843676"/>
            <a:ext cx="9607297"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2696"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fkGroteskNeue"/>
              </a:rPr>
              <a:t>                             Extensive Preparations Prior to D-Day</a:t>
            </a: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latin typeface="var(--font-fk-grotesk)"/>
            </a:endParaRPr>
          </a:p>
          <a:p>
            <a:pPr marL="0" marR="0" lvl="0" indent="0" defTabSz="914400" rtl="0" eaLnBrk="0" fontAlgn="ctr"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fkGroteskNeue"/>
              </a:rPr>
              <a:t>The U.S. Navy and U.S. Army Air Forces prolonged bombardment began in June 1944 Including:</a:t>
            </a:r>
            <a:endParaRPr kumimoji="0" lang="en-US" altLang="en-US" sz="1200" b="1" i="0" u="none" strike="noStrike" cap="none" normalizeH="0" baseline="0" dirty="0">
              <a:ln>
                <a:noFill/>
              </a:ln>
              <a:solidFill>
                <a:schemeClr val="tx1"/>
              </a:solidFill>
              <a:effectLst/>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fkGroteskNeue"/>
              </a:rPr>
              <a:t>Naval artillery attacks</a:t>
            </a: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fkGroteskNeue"/>
              </a:rPr>
              <a:t>Aerial bombing raids</a:t>
            </a:r>
          </a:p>
          <a:p>
            <a:pPr marL="0" marR="0" lvl="0" indent="0" defTabSz="914400" rtl="0" eaLnBrk="0" fontAlgn="base" latinLnBrk="0" hangingPunct="0">
              <a:lnSpc>
                <a:spcPct val="100000"/>
              </a:lnSpc>
              <a:spcBef>
                <a:spcPct val="0"/>
              </a:spcBef>
              <a:spcAft>
                <a:spcPct val="0"/>
              </a:spcAft>
              <a:buClrTx/>
              <a:buSzTx/>
              <a:tabLst/>
            </a:pPr>
            <a:br>
              <a:rPr kumimoji="0" lang="en-US" altLang="en-US" sz="2400" b="0" i="0" u="none" strike="noStrike" cap="none" normalizeH="0" baseline="0" dirty="0">
                <a:ln>
                  <a:noFill/>
                </a:ln>
                <a:solidFill>
                  <a:schemeClr val="tx1"/>
                </a:solidFill>
                <a:effectLst/>
                <a:latin typeface="fkGroteskNeue"/>
              </a:rPr>
            </a:br>
            <a:r>
              <a:rPr lang="en-US" altLang="en-US" sz="2400" b="1" dirty="0">
                <a:latin typeface="fkGroteskNeue"/>
              </a:rPr>
              <a:t>I</a:t>
            </a:r>
            <a:r>
              <a:rPr kumimoji="0" lang="en-US" altLang="en-US" sz="2400" b="1" i="0" u="none" strike="noStrike" cap="none" normalizeH="0" baseline="0" dirty="0">
                <a:ln>
                  <a:noFill/>
                </a:ln>
                <a:solidFill>
                  <a:schemeClr val="tx1"/>
                </a:solidFill>
                <a:effectLst/>
                <a:latin typeface="fkGroteskNeue"/>
              </a:rPr>
              <a:t>ntense Pre-Landing Bombardment began on February 16, 1945 Including: </a:t>
            </a:r>
            <a:endParaRPr kumimoji="0" lang="en-US" altLang="en-US" sz="1200" b="1"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tx1"/>
                </a:solidFill>
                <a:effectLst/>
                <a:latin typeface="fkGroteskNeue"/>
              </a:rPr>
              <a:t>   Six battleships</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fkGroteskNeue"/>
              </a:rPr>
              <a:t>   Five cruisers</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fkGroteskNeue"/>
              </a:rPr>
              <a:t>   Additional warships working close to shore</a:t>
            </a:r>
            <a:endParaRPr lang="en-US" altLang="en-US" sz="2400" dirty="0">
              <a:latin typeface="fkGroteskNeue"/>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fkGroteskNeue"/>
              </a:rPr>
              <a:t>   On D-Day itself, three more battleships and three additional cruisers</a:t>
            </a:r>
            <a:endParaRPr kumimoji="0" lang="en-US" altLang="en-US" sz="2400" b="0" i="0" u="none" strike="noStrike" cap="none" normalizeH="0" baseline="0" dirty="0">
              <a:ln>
                <a:noFill/>
              </a:ln>
              <a:solidFill>
                <a:schemeClr val="tx1"/>
              </a:solidFill>
              <a:effectLst/>
              <a:latin typeface="var(--font-berkeley-mono)"/>
            </a:endParaRPr>
          </a:p>
          <a:p>
            <a:pPr marL="0" marR="0" lvl="0" indent="0" defTabSz="914400" rtl="0" eaLnBrk="0" fontAlgn="ctr"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var(--font-fk-grotesk)"/>
            </a:endParaRPr>
          </a:p>
          <a:p>
            <a:pPr marL="0" marR="0" lvl="0" indent="0" defTabSz="914400" rtl="0" eaLnBrk="0" fontAlgn="ctr"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fkGroteskNeue"/>
              </a:rPr>
              <a:t>.</a:t>
            </a:r>
            <a:r>
              <a:rPr kumimoji="0" lang="en-US" altLang="en-US" sz="1200" b="0" i="0" u="none" strike="noStrike" cap="none" normalizeH="0" baseline="0" dirty="0">
                <a:ln>
                  <a:noFill/>
                </a:ln>
                <a:solidFill>
                  <a:schemeClr val="tx1"/>
                </a:solidFill>
                <a:effectLst/>
              </a:rPr>
              <a:t>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15482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battle">
            <a:extLst>
              <a:ext uri="{FF2B5EF4-FFF2-40B4-BE49-F238E27FC236}">
                <a16:creationId xmlns:a16="http://schemas.microsoft.com/office/drawing/2014/main" id="{4DFA8116-B49B-399E-71DF-918332EBFC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6989" y="-158496"/>
            <a:ext cx="9140120" cy="7489508"/>
          </a:xfrm>
          <a:prstGeom prst="rect">
            <a:avLst/>
          </a:prstGeom>
        </p:spPr>
      </p:pic>
    </p:spTree>
    <p:extLst>
      <p:ext uri="{BB962C8B-B14F-4D97-AF65-F5344CB8AC3E}">
        <p14:creationId xmlns:p14="http://schemas.microsoft.com/office/powerpoint/2010/main" val="2682392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FBB21D-21FB-E981-2FA3-4D293E728FD6}"/>
              </a:ext>
            </a:extLst>
          </p:cNvPr>
          <p:cNvSpPr txBox="1"/>
          <p:nvPr/>
        </p:nvSpPr>
        <p:spPr>
          <a:xfrm>
            <a:off x="755904" y="332768"/>
            <a:ext cx="9631680" cy="6258316"/>
          </a:xfrm>
          <a:prstGeom prst="rect">
            <a:avLst/>
          </a:prstGeom>
          <a:noFill/>
        </p:spPr>
        <p:txBody>
          <a:bodyPr wrap="square">
            <a:spAutoFit/>
          </a:bodyPr>
          <a:lstStyle/>
          <a:p>
            <a:pPr marL="0" marR="0" algn="ctr">
              <a:lnSpc>
                <a:spcPct val="107000"/>
              </a:lnSpc>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Major Engagements</a:t>
            </a:r>
          </a:p>
          <a:p>
            <a:pPr marL="285750" marR="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Mount Suribachi -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Location: Southern tip of the island</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Site of the iconic flag-raising on February 23, 1945</a:t>
            </a:r>
          </a:p>
          <a:p>
            <a:pPr marL="28575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The Meat Grinder -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Location: Near Hill 382</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Intense fighting where nearly 850 Marines died.</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Outcome: Taken by U.S. forces on March 2, 1945 </a:t>
            </a:r>
          </a:p>
          <a:p>
            <a:pPr marL="285750" indent="-285750">
              <a:lnSpc>
                <a:spcPct val="107000"/>
              </a:lnSpc>
              <a:spcAft>
                <a:spcPts val="800"/>
              </a:spcAft>
              <a:buFont typeface="Arial" panose="020B0604020202020204" pitchFamily="34" charset="0"/>
              <a:buChar char="•"/>
            </a:pPr>
            <a:r>
              <a:rPr lang="en-US" sz="2000" b="1" kern="100" dirty="0" err="1">
                <a:effectLst/>
                <a:latin typeface="Aptos" panose="020B0004020202020204" pitchFamily="34" charset="0"/>
                <a:ea typeface="Aptos" panose="020B0004020202020204" pitchFamily="34" charset="0"/>
                <a:cs typeface="Times New Roman" panose="02020603050405020304" pitchFamily="18" charset="0"/>
              </a:rPr>
              <a:t>Motoyama</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Plateau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Hill 382 and "Turkey Knob"</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Formed the basis of the Japanese main line of defense</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Battle progression: </a:t>
            </a:r>
            <a:r>
              <a:rPr lang="en-US" sz="2000" kern="100" dirty="0" err="1">
                <a:effectLst/>
                <a:latin typeface="Aptos" panose="020B0004020202020204" pitchFamily="34" charset="0"/>
                <a:ea typeface="Aptos" panose="020B0004020202020204" pitchFamily="34" charset="0"/>
                <a:cs typeface="Times New Roman" panose="02020603050405020304" pitchFamily="18" charset="0"/>
              </a:rPr>
              <a:t>Motoyama</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1 airfield captured on February 24, </a:t>
            </a:r>
            <a:r>
              <a:rPr lang="en-US" sz="2000" kern="100" dirty="0" err="1">
                <a:effectLst/>
                <a:latin typeface="Aptos" panose="020B0004020202020204" pitchFamily="34" charset="0"/>
                <a:ea typeface="Aptos" panose="020B0004020202020204" pitchFamily="34" charset="0"/>
                <a:cs typeface="Times New Roman" panose="02020603050405020304" pitchFamily="18" charset="0"/>
              </a:rPr>
              <a:t>Motoyama</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2 on February 27</a:t>
            </a:r>
          </a:p>
          <a:p>
            <a:pPr marL="285750" marR="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Bloody Gorge Location</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Northwestern end of the island</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Site of Kuribayashi's main stronghold and the final Japanese counterattacks</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Final assault occurred on March 25, 1945</a:t>
            </a:r>
          </a:p>
          <a:p>
            <a:pPr marL="285750" marR="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Northern Defenses  -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Rocky terrain with extensive fortifications</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Last major area of Japanese resistance. Continued resistance until the island was declared secure on March 26, 1945</a:t>
            </a:r>
          </a:p>
        </p:txBody>
      </p:sp>
    </p:spTree>
    <p:extLst>
      <p:ext uri="{BB962C8B-B14F-4D97-AF65-F5344CB8AC3E}">
        <p14:creationId xmlns:p14="http://schemas.microsoft.com/office/powerpoint/2010/main" val="3078433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8B72-E248-4B59-020B-70536A9E4BC6}"/>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0CAEC441-4FF9-04CF-BAE9-D8489C391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3" name="TextBox 2">
            <a:extLst>
              <a:ext uri="{FF2B5EF4-FFF2-40B4-BE49-F238E27FC236}">
                <a16:creationId xmlns:a16="http://schemas.microsoft.com/office/drawing/2014/main" id="{FF3DDAAE-6FD6-D1E5-2FD6-76326FEA1E8C}"/>
              </a:ext>
            </a:extLst>
          </p:cNvPr>
          <p:cNvSpPr txBox="1"/>
          <p:nvPr/>
        </p:nvSpPr>
        <p:spPr>
          <a:xfrm>
            <a:off x="7406643" y="1900433"/>
            <a:ext cx="3988067" cy="261610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b="1" i="0" u="sng" dirty="0">
                <a:effectLst/>
                <a:latin typeface="fkGroteskNeue"/>
              </a:rPr>
              <a:t>Japanese Casualties</a:t>
            </a:r>
          </a:p>
          <a:p>
            <a:pPr algn="ctr"/>
            <a:endParaRPr lang="en-US" sz="2800" b="1" i="0" u="sng" dirty="0">
              <a:effectLst/>
              <a:latin typeface="fkGroteskNeue"/>
            </a:endParaRPr>
          </a:p>
          <a:p>
            <a:pPr algn="ctr"/>
            <a:r>
              <a:rPr lang="en-US" sz="2800" b="1" i="0" dirty="0">
                <a:effectLst/>
                <a:latin typeface="fkGroteskNeue"/>
              </a:rPr>
              <a:t>18,375+  KIA/MIA</a:t>
            </a:r>
          </a:p>
          <a:p>
            <a:pPr algn="ctr"/>
            <a:endParaRPr lang="en-US" sz="2800" b="1" i="0" dirty="0">
              <a:effectLst/>
              <a:latin typeface="fkGroteskNeue"/>
            </a:endParaRPr>
          </a:p>
          <a:p>
            <a:pPr algn="ctr"/>
            <a:r>
              <a:rPr lang="en-US" sz="2800" b="1" i="0" dirty="0">
                <a:effectLst/>
                <a:latin typeface="fkGroteskNeue"/>
              </a:rPr>
              <a:t>216 Wounded/Captured</a:t>
            </a:r>
          </a:p>
          <a:p>
            <a:pPr algn="ctr"/>
            <a:endParaRPr lang="en-US" sz="2400" b="0" i="0" dirty="0">
              <a:effectLst/>
              <a:latin typeface="fkGroteskNeue"/>
            </a:endParaRPr>
          </a:p>
        </p:txBody>
      </p:sp>
      <p:sp>
        <p:nvSpPr>
          <p:cNvPr id="9" name="TextBox 8">
            <a:extLst>
              <a:ext uri="{FF2B5EF4-FFF2-40B4-BE49-F238E27FC236}">
                <a16:creationId xmlns:a16="http://schemas.microsoft.com/office/drawing/2014/main" id="{0E6CE84C-369E-806E-6EC0-8A5C00168B94}"/>
              </a:ext>
            </a:extLst>
          </p:cNvPr>
          <p:cNvSpPr txBox="1"/>
          <p:nvPr/>
        </p:nvSpPr>
        <p:spPr>
          <a:xfrm>
            <a:off x="468108" y="1900433"/>
            <a:ext cx="3988067" cy="261610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b="1" i="0" u="sng" dirty="0">
                <a:effectLst/>
                <a:latin typeface="fkGroteskNeue"/>
              </a:rPr>
              <a:t>U.S. Casualties</a:t>
            </a:r>
          </a:p>
          <a:p>
            <a:pPr algn="ctr"/>
            <a:endParaRPr lang="en-US" sz="2800" b="1" i="0" u="sng" dirty="0">
              <a:effectLst/>
              <a:latin typeface="fkGroteskNeue"/>
            </a:endParaRPr>
          </a:p>
          <a:p>
            <a:pPr algn="ctr"/>
            <a:r>
              <a:rPr lang="en-US" sz="2800" b="1" i="0" dirty="0">
                <a:effectLst/>
                <a:latin typeface="fkGroteskNeue"/>
              </a:rPr>
              <a:t>6,821  KIA</a:t>
            </a:r>
          </a:p>
          <a:p>
            <a:pPr algn="ctr"/>
            <a:endParaRPr lang="en-US" sz="2800" b="1" i="0" dirty="0">
              <a:effectLst/>
              <a:latin typeface="fkGroteskNeue"/>
            </a:endParaRPr>
          </a:p>
          <a:p>
            <a:pPr algn="ctr"/>
            <a:r>
              <a:rPr lang="en-US" sz="2800" b="1" i="0" dirty="0">
                <a:effectLst/>
                <a:latin typeface="fkGroteskNeue"/>
              </a:rPr>
              <a:t>19,217 Wounded</a:t>
            </a:r>
          </a:p>
          <a:p>
            <a:pPr algn="ctr"/>
            <a:endParaRPr lang="en-US" sz="2400" b="0" i="0" dirty="0">
              <a:effectLst/>
              <a:latin typeface="fkGroteskNeue"/>
            </a:endParaRPr>
          </a:p>
        </p:txBody>
      </p:sp>
      <p:sp>
        <p:nvSpPr>
          <p:cNvPr id="10" name="TextBox 9">
            <a:extLst>
              <a:ext uri="{FF2B5EF4-FFF2-40B4-BE49-F238E27FC236}">
                <a16:creationId xmlns:a16="http://schemas.microsoft.com/office/drawing/2014/main" id="{140C5EE5-78C8-6E23-DCB9-A34807F6FAAE}"/>
              </a:ext>
            </a:extLst>
          </p:cNvPr>
          <p:cNvSpPr txBox="1"/>
          <p:nvPr/>
        </p:nvSpPr>
        <p:spPr>
          <a:xfrm>
            <a:off x="4675633" y="415810"/>
            <a:ext cx="2584705"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600" b="1" i="0" dirty="0">
                <a:effectLst/>
                <a:latin typeface="fkGroteskNeue"/>
              </a:rPr>
              <a:t>OUTCOMES</a:t>
            </a:r>
          </a:p>
        </p:txBody>
      </p:sp>
    </p:spTree>
    <p:extLst>
      <p:ext uri="{BB962C8B-B14F-4D97-AF65-F5344CB8AC3E}">
        <p14:creationId xmlns:p14="http://schemas.microsoft.com/office/powerpoint/2010/main" val="103283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F630E-4F5F-DA34-ABF0-85C2ED8DD7D3}"/>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33CF0D06-B1F0-3FE7-B494-416AB0120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37159"/>
            <a:ext cx="11716512" cy="6583681"/>
          </a:xfrm>
          <a:prstGeom prst="rect">
            <a:avLst/>
          </a:prstGeom>
        </p:spPr>
      </p:pic>
      <p:pic>
        <p:nvPicPr>
          <p:cNvPr id="4" name="Picture 2" descr="The Medal - National Medal of Honor Museum">
            <a:extLst>
              <a:ext uri="{FF2B5EF4-FFF2-40B4-BE49-F238E27FC236}">
                <a16:creationId xmlns:a16="http://schemas.microsoft.com/office/drawing/2014/main" id="{BF892008-4D2B-7C63-3E7B-FB14C2A2F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776" y="1842634"/>
            <a:ext cx="2778134" cy="2778134"/>
          </a:xfrm>
          <a:prstGeom prst="rect">
            <a:avLst/>
          </a:prstGeom>
          <a:noFill/>
          <a:ln>
            <a:solidFill>
              <a:schemeClr val="dk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5E8AC10-E5DF-57C5-A815-35F752591BD3}"/>
              </a:ext>
            </a:extLst>
          </p:cNvPr>
          <p:cNvSpPr txBox="1"/>
          <p:nvPr/>
        </p:nvSpPr>
        <p:spPr>
          <a:xfrm>
            <a:off x="7106213" y="1340792"/>
            <a:ext cx="4634683" cy="3539430"/>
          </a:xfrm>
          <a:prstGeom prst="rect">
            <a:avLst/>
          </a:prstGeom>
          <a:solidFill>
            <a:schemeClr val="bg1"/>
          </a:solidFill>
          <a:ln>
            <a:solidFill>
              <a:schemeClr val="dk1"/>
            </a:solidFill>
          </a:ln>
        </p:spPr>
        <p:txBody>
          <a:bodyPr wrap="square" rtlCol="0">
            <a:spAutoFit/>
          </a:bodyPr>
          <a:lstStyle/>
          <a:p>
            <a:pPr algn="ctr"/>
            <a:r>
              <a:rPr lang="en-US" dirty="0"/>
              <a:t> </a:t>
            </a:r>
            <a:r>
              <a:rPr lang="en-US" sz="2800" b="1" dirty="0"/>
              <a:t>More Medal of Honor Recipients Than </a:t>
            </a:r>
          </a:p>
          <a:p>
            <a:pPr algn="ctr"/>
            <a:r>
              <a:rPr lang="en-US" sz="2800" b="1" dirty="0"/>
              <a:t>Any Other Single Operation in World War II</a:t>
            </a:r>
          </a:p>
          <a:p>
            <a:pPr algn="ctr"/>
            <a:endParaRPr lang="en-US" sz="2800" b="1" dirty="0"/>
          </a:p>
          <a:p>
            <a:pPr algn="ctr"/>
            <a:r>
              <a:rPr lang="en-US" sz="2800" b="1" dirty="0"/>
              <a:t>22 Marines and 5 Sailors  Awarded </a:t>
            </a:r>
          </a:p>
          <a:p>
            <a:pPr algn="ctr"/>
            <a:r>
              <a:rPr lang="en-US" sz="2800" b="1" dirty="0"/>
              <a:t>Medal of Honor  </a:t>
            </a:r>
          </a:p>
        </p:txBody>
      </p:sp>
      <p:sp>
        <p:nvSpPr>
          <p:cNvPr id="8" name="TextBox 7">
            <a:extLst>
              <a:ext uri="{FF2B5EF4-FFF2-40B4-BE49-F238E27FC236}">
                <a16:creationId xmlns:a16="http://schemas.microsoft.com/office/drawing/2014/main" id="{ACCB489D-0659-1AC9-011D-991F3D739701}"/>
              </a:ext>
            </a:extLst>
          </p:cNvPr>
          <p:cNvSpPr txBox="1"/>
          <p:nvPr/>
        </p:nvSpPr>
        <p:spPr>
          <a:xfrm>
            <a:off x="4675633" y="415810"/>
            <a:ext cx="2584705"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OUTCOMES</a:t>
            </a:r>
          </a:p>
        </p:txBody>
      </p:sp>
    </p:spTree>
    <p:extLst>
      <p:ext uri="{BB962C8B-B14F-4D97-AF65-F5344CB8AC3E}">
        <p14:creationId xmlns:p14="http://schemas.microsoft.com/office/powerpoint/2010/main" val="933673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44368-AE38-C99B-39F2-19B2AD319EAB}"/>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EF8B8A91-687F-395B-417D-3CC8F3858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10" name="TextBox 9">
            <a:extLst>
              <a:ext uri="{FF2B5EF4-FFF2-40B4-BE49-F238E27FC236}">
                <a16:creationId xmlns:a16="http://schemas.microsoft.com/office/drawing/2014/main" id="{8C05287B-F62F-FF1C-A030-E3C89B7FE2E9}"/>
              </a:ext>
            </a:extLst>
          </p:cNvPr>
          <p:cNvSpPr txBox="1"/>
          <p:nvPr/>
        </p:nvSpPr>
        <p:spPr>
          <a:xfrm>
            <a:off x="4675633" y="415810"/>
            <a:ext cx="2584705"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OUTCOMES</a:t>
            </a:r>
          </a:p>
        </p:txBody>
      </p:sp>
      <p:sp>
        <p:nvSpPr>
          <p:cNvPr id="6" name="TextBox 5">
            <a:extLst>
              <a:ext uri="{FF2B5EF4-FFF2-40B4-BE49-F238E27FC236}">
                <a16:creationId xmlns:a16="http://schemas.microsoft.com/office/drawing/2014/main" id="{5364B1B4-E5B2-8283-B84A-921B0CED3A6E}"/>
              </a:ext>
            </a:extLst>
          </p:cNvPr>
          <p:cNvSpPr txBox="1"/>
          <p:nvPr/>
        </p:nvSpPr>
        <p:spPr>
          <a:xfrm>
            <a:off x="460249" y="2367996"/>
            <a:ext cx="11015471" cy="3046988"/>
          </a:xfrm>
          <a:prstGeom prst="rect">
            <a:avLst/>
          </a:prstGeom>
          <a:solidFill>
            <a:schemeClr val="bg1"/>
          </a:solidFill>
          <a:ln>
            <a:solidFill>
              <a:schemeClr val="dk1"/>
            </a:solidFill>
          </a:ln>
        </p:spPr>
        <p:txBody>
          <a:bodyPr wrap="square">
            <a:spAutoFit/>
          </a:bodyPr>
          <a:lstStyle/>
          <a:p>
            <a:pPr marL="342900" indent="-342900" algn="l">
              <a:buFont typeface="Arial" panose="020B0604020202020204" pitchFamily="34" charset="0"/>
              <a:buChar char="•"/>
            </a:pPr>
            <a:r>
              <a:rPr lang="en-US" sz="2400" b="0" i="0" dirty="0">
                <a:effectLst/>
                <a:latin typeface="fkGroteskNeue"/>
              </a:rPr>
              <a:t>Emergency B29 landing sites saved ~ 24,000 U.S. Airmen</a:t>
            </a:r>
          </a:p>
          <a:p>
            <a:pPr marL="342900" indent="-342900" algn="l">
              <a:buFont typeface="Arial" panose="020B0604020202020204" pitchFamily="34" charset="0"/>
              <a:buChar char="•"/>
            </a:pPr>
            <a:r>
              <a:rPr lang="en-US" sz="2400" b="0" i="0" dirty="0">
                <a:effectLst/>
                <a:latin typeface="fkGroteskNeue"/>
              </a:rPr>
              <a:t>Fighter escorts supported B-29 bombing missions against Japan</a:t>
            </a:r>
          </a:p>
          <a:p>
            <a:pPr marL="342900" indent="-342900" algn="l">
              <a:buFont typeface="Arial" panose="020B0604020202020204" pitchFamily="34" charset="0"/>
              <a:buChar char="•"/>
            </a:pPr>
            <a:r>
              <a:rPr lang="en-US" sz="2400" b="0" i="0" dirty="0">
                <a:effectLst/>
                <a:latin typeface="fkGroteskNeue"/>
              </a:rPr>
              <a:t>Eliminated the threat of Japanese planes based on the island warning the mainland </a:t>
            </a:r>
          </a:p>
          <a:p>
            <a:pPr marL="342900" indent="-342900" algn="l">
              <a:buFont typeface="Arial" panose="020B0604020202020204" pitchFamily="34" charset="0"/>
              <a:buChar char="•"/>
            </a:pPr>
            <a:r>
              <a:rPr lang="en-US" sz="2400" b="0" i="0" dirty="0">
                <a:effectLst/>
                <a:latin typeface="fkGroteskNeue"/>
              </a:rPr>
              <a:t>Significant increase in the bombing campaign against Japan </a:t>
            </a:r>
            <a:endParaRPr lang="en-US" sz="2400" dirty="0">
              <a:latin typeface="fkGroteskNeue"/>
            </a:endParaRPr>
          </a:p>
          <a:p>
            <a:pPr marL="342900" indent="-342900" algn="l">
              <a:buFont typeface="Arial" panose="020B0604020202020204" pitchFamily="34" charset="0"/>
              <a:buChar char="•"/>
            </a:pPr>
            <a:r>
              <a:rPr lang="en-US" sz="2400" b="0" i="0" dirty="0">
                <a:effectLst/>
                <a:latin typeface="fkGroteskNeue"/>
              </a:rPr>
              <a:t>Crucial step before the invasion of Okinawa</a:t>
            </a:r>
          </a:p>
          <a:p>
            <a:pPr marL="342900" indent="-342900">
              <a:buFont typeface="Arial" panose="020B0604020202020204" pitchFamily="34" charset="0"/>
              <a:buChar char="•"/>
            </a:pPr>
            <a:r>
              <a:rPr lang="en-US" sz="2400" b="0" i="0" dirty="0">
                <a:effectLst/>
                <a:latin typeface="fkGroteskNeue"/>
              </a:rPr>
              <a:t>Provided valuable lessons that influenced the planning of subsequent operations</a:t>
            </a:r>
          </a:p>
          <a:p>
            <a:pPr marL="342900" indent="-342900" algn="l">
              <a:buFont typeface="Arial" panose="020B0604020202020204" pitchFamily="34" charset="0"/>
              <a:buChar char="•"/>
            </a:pPr>
            <a:r>
              <a:rPr lang="en-US" sz="2400" b="0" i="0" dirty="0">
                <a:effectLst/>
                <a:latin typeface="fkGroteskNeue"/>
              </a:rPr>
              <a:t>Demonstrated American resolve and capability to overcome fierce resistance</a:t>
            </a:r>
          </a:p>
          <a:p>
            <a:pPr marL="342900" indent="-342900" algn="l">
              <a:buFont typeface="Arial" panose="020B0604020202020204" pitchFamily="34" charset="0"/>
              <a:buChar char="•"/>
            </a:pPr>
            <a:r>
              <a:rPr lang="en-US" sz="2400" b="0" i="0" dirty="0">
                <a:effectLst/>
                <a:latin typeface="fkGroteskNeue"/>
              </a:rPr>
              <a:t>High casualties and Japanese resolve influenced planning for invasion of the Japan</a:t>
            </a:r>
          </a:p>
        </p:txBody>
      </p:sp>
    </p:spTree>
    <p:extLst>
      <p:ext uri="{BB962C8B-B14F-4D97-AF65-F5344CB8AC3E}">
        <p14:creationId xmlns:p14="http://schemas.microsoft.com/office/powerpoint/2010/main" val="1361123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5A106-1033-9F72-7812-51444DB1C0AE}"/>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2861384A-99C0-7A9C-E6AC-9DCF553CF7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10" name="TextBox 9">
            <a:extLst>
              <a:ext uri="{FF2B5EF4-FFF2-40B4-BE49-F238E27FC236}">
                <a16:creationId xmlns:a16="http://schemas.microsoft.com/office/drawing/2014/main" id="{3116287E-FFF1-894D-F95D-8CE7A31B7920}"/>
              </a:ext>
            </a:extLst>
          </p:cNvPr>
          <p:cNvSpPr txBox="1"/>
          <p:nvPr/>
        </p:nvSpPr>
        <p:spPr>
          <a:xfrm>
            <a:off x="4675633" y="415810"/>
            <a:ext cx="2584705"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OUTCOMES</a:t>
            </a:r>
          </a:p>
        </p:txBody>
      </p:sp>
      <p:sp>
        <p:nvSpPr>
          <p:cNvPr id="2" name="Rectangle 1">
            <a:extLst>
              <a:ext uri="{FF2B5EF4-FFF2-40B4-BE49-F238E27FC236}">
                <a16:creationId xmlns:a16="http://schemas.microsoft.com/office/drawing/2014/main" id="{75470212-D603-A5CE-5D5F-EDA5ADC9FF69}"/>
              </a:ext>
            </a:extLst>
          </p:cNvPr>
          <p:cNvSpPr>
            <a:spLocks noChangeArrowheads="1"/>
          </p:cNvSpPr>
          <p:nvPr/>
        </p:nvSpPr>
        <p:spPr bwMode="auto">
          <a:xfrm>
            <a:off x="1438657" y="5039172"/>
            <a:ext cx="9058655" cy="923330"/>
          </a:xfrm>
          <a:prstGeom prst="rect">
            <a:avLst/>
          </a:prstGeom>
          <a:solidFill>
            <a:schemeClr val="bg1"/>
          </a:solidFill>
          <a:ln>
            <a:noFill/>
          </a:ln>
          <a:effectLst/>
        </p:spPr>
        <p:txBody>
          <a:bodyPr vert="horz" wrap="square" lIns="0" tIns="0" rIns="12696" bIns="0" numCol="1" anchor="ctr" anchorCtr="0" compatLnSpc="1">
            <a:prstTxWarp prst="textNoShape">
              <a:avLst/>
            </a:prstTxWarp>
            <a:spAutoFit/>
          </a:bodyPr>
          <a:lstStyle/>
          <a:p>
            <a:pPr marL="0" marR="0" lvl="0" indent="0" algn="ctr" defTabSz="914400" rtl="0" eaLnBrk="0" fontAlgn="ctr"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fkGroteskNeue"/>
              </a:rPr>
              <a:t>The Battle and particularly the Flag-Raising photograph by Joe Rosenthal, endeared the Marine Corps to the American public, and helped secure its future during post-war defense unification debates, when its very existence was threatened.</a:t>
            </a:r>
          </a:p>
        </p:txBody>
      </p:sp>
    </p:spTree>
    <p:extLst>
      <p:ext uri="{BB962C8B-B14F-4D97-AF65-F5344CB8AC3E}">
        <p14:creationId xmlns:p14="http://schemas.microsoft.com/office/powerpoint/2010/main" val="85739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D45AD-7F7D-1DA5-83BC-6E5CC38BE588}"/>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F24B4A9D-689D-2404-7F6C-84BAB8A4E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10" name="TextBox 9">
            <a:extLst>
              <a:ext uri="{FF2B5EF4-FFF2-40B4-BE49-F238E27FC236}">
                <a16:creationId xmlns:a16="http://schemas.microsoft.com/office/drawing/2014/main" id="{0C28267B-D4C3-3F16-291A-B465547DFB81}"/>
              </a:ext>
            </a:extLst>
          </p:cNvPr>
          <p:cNvSpPr txBox="1"/>
          <p:nvPr/>
        </p:nvSpPr>
        <p:spPr>
          <a:xfrm>
            <a:off x="3883153" y="428002"/>
            <a:ext cx="4053839"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Major Criticisms</a:t>
            </a:r>
          </a:p>
        </p:txBody>
      </p:sp>
      <p:sp>
        <p:nvSpPr>
          <p:cNvPr id="3" name="TextBox 2">
            <a:extLst>
              <a:ext uri="{FF2B5EF4-FFF2-40B4-BE49-F238E27FC236}">
                <a16:creationId xmlns:a16="http://schemas.microsoft.com/office/drawing/2014/main" id="{8BCD898E-4441-0E9E-2FBD-B15E9E14663E}"/>
              </a:ext>
            </a:extLst>
          </p:cNvPr>
          <p:cNvSpPr txBox="1"/>
          <p:nvPr/>
        </p:nvSpPr>
        <p:spPr>
          <a:xfrm>
            <a:off x="694944" y="1259352"/>
            <a:ext cx="10863072" cy="5170646"/>
          </a:xfrm>
          <a:prstGeom prst="rect">
            <a:avLst/>
          </a:prstGeom>
          <a:solidFill>
            <a:schemeClr val="bg1"/>
          </a:solidFill>
        </p:spPr>
        <p:txBody>
          <a:bodyPr wrap="square">
            <a:spAutoFit/>
          </a:bodyPr>
          <a:lstStyle/>
          <a:p>
            <a:pPr marL="342900" indent="-342900" algn="l">
              <a:buFont typeface="Arial" panose="020B0604020202020204" pitchFamily="34" charset="0"/>
              <a:buChar char="•"/>
            </a:pPr>
            <a:r>
              <a:rPr lang="en-US" sz="2200" b="1" i="0" dirty="0">
                <a:effectLst/>
                <a:latin typeface="fkGroteskNeue"/>
              </a:rPr>
              <a:t>Faulty Intelligence.  Underestimated Japanese troop strength and defensive positions.</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Inadequate Bombardment: The naval bombardment prior to the invasion insufficient.</a:t>
            </a:r>
            <a:br>
              <a:rPr lang="en-US" sz="2200" b="1" i="0" dirty="0">
                <a:effectLst/>
                <a:latin typeface="fkGroteskNeue"/>
              </a:rPr>
            </a:br>
            <a:r>
              <a:rPr lang="en-US" sz="2200" b="1" i="0" dirty="0">
                <a:effectLst/>
                <a:latin typeface="fkGroteskNeue"/>
              </a:rPr>
              <a:t> </a:t>
            </a:r>
          </a:p>
          <a:p>
            <a:pPr marL="342900" indent="-342900" algn="l">
              <a:buFont typeface="Arial" panose="020B0604020202020204" pitchFamily="34" charset="0"/>
              <a:buChar char="•"/>
            </a:pPr>
            <a:r>
              <a:rPr lang="en-US" sz="2200" b="1" i="0" dirty="0">
                <a:effectLst/>
                <a:latin typeface="fkGroteskNeue"/>
              </a:rPr>
              <a:t>Strategic Value: The invasion's strategic importance was questioned.</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Cost Benefit: The extremely high casualty rate disproportionate to the strategic value.</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Inter-Service Rivalry: The decision to invade influenced by service rivalry between the Navy and Army. The Marine Corps was largely excluded from the invasion decision.</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Post-War Justification: Reasons to justify the costly battle sought after the fact.</a:t>
            </a:r>
          </a:p>
          <a:p>
            <a:pPr marL="342900" indent="-342900" algn="l">
              <a:buFont typeface="Arial" panose="020B0604020202020204" pitchFamily="34" charset="0"/>
              <a:buChar char="•"/>
            </a:pP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Joint Chiefs of Staff Decision: The Joint Chiefs' inability to unify the efforts of the Army and Navy led to separate and competing campaigns against Japan.</a:t>
            </a:r>
          </a:p>
        </p:txBody>
      </p:sp>
    </p:spTree>
    <p:extLst>
      <p:ext uri="{BB962C8B-B14F-4D97-AF65-F5344CB8AC3E}">
        <p14:creationId xmlns:p14="http://schemas.microsoft.com/office/powerpoint/2010/main" val="1963068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ystery Painting - Wait for It">
            <a:hlinkClick r:id="" action="ppaction://media"/>
            <a:extLst>
              <a:ext uri="{FF2B5EF4-FFF2-40B4-BE49-F238E27FC236}">
                <a16:creationId xmlns:a16="http://schemas.microsoft.com/office/drawing/2014/main" id="{DCB834C0-B1E4-3452-C5F6-5D8D929CDBA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33713" y="219456"/>
            <a:ext cx="10724574" cy="6028157"/>
          </a:xfrm>
          <a:prstGeom prst="rect">
            <a:avLst/>
          </a:prstGeom>
        </p:spPr>
      </p:pic>
    </p:spTree>
    <p:extLst>
      <p:ext uri="{BB962C8B-B14F-4D97-AF65-F5344CB8AC3E}">
        <p14:creationId xmlns:p14="http://schemas.microsoft.com/office/powerpoint/2010/main" val="246733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3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0AAD1C-1E0C-F5B0-0F0E-E4C66C6B5CC1}"/>
              </a:ext>
            </a:extLst>
          </p:cNvPr>
          <p:cNvSpPr txBox="1"/>
          <p:nvPr/>
        </p:nvSpPr>
        <p:spPr>
          <a:xfrm>
            <a:off x="1231392" y="1983045"/>
            <a:ext cx="9729216" cy="3539430"/>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“…..The food might’ve been sea rations, but they aren’t too bad and there were a lot of them. Water was sufficient enough to give each man a gallon a day…… The Red Cross kept as well supplied with gum, chocolate bars, and cigarettes. The supply line never ceased working.”</a:t>
            </a:r>
          </a:p>
        </p:txBody>
      </p:sp>
      <p:grpSp>
        <p:nvGrpSpPr>
          <p:cNvPr id="6" name="Group 5">
            <a:extLst>
              <a:ext uri="{FF2B5EF4-FFF2-40B4-BE49-F238E27FC236}">
                <a16:creationId xmlns:a16="http://schemas.microsoft.com/office/drawing/2014/main" id="{B117CF56-8516-EFF7-2015-72AB0CD1067B}"/>
              </a:ext>
            </a:extLst>
          </p:cNvPr>
          <p:cNvGrpSpPr/>
          <p:nvPr/>
        </p:nvGrpSpPr>
        <p:grpSpPr>
          <a:xfrm>
            <a:off x="1231392" y="618409"/>
            <a:ext cx="5177230" cy="672916"/>
            <a:chOff x="1231392" y="618409"/>
            <a:chExt cx="5177230" cy="672916"/>
          </a:xfrm>
        </p:grpSpPr>
        <p:sp>
          <p:nvSpPr>
            <p:cNvPr id="2" name="TextBox 1">
              <a:extLst>
                <a:ext uri="{FF2B5EF4-FFF2-40B4-BE49-F238E27FC236}">
                  <a16:creationId xmlns:a16="http://schemas.microsoft.com/office/drawing/2014/main" id="{F356D111-9543-D0A4-E3DA-69615714E4BB}"/>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5" name="Picture 4" descr="An envelope with stamps and stamps">
              <a:extLst>
                <a:ext uri="{FF2B5EF4-FFF2-40B4-BE49-F238E27FC236}">
                  <a16:creationId xmlns:a16="http://schemas.microsoft.com/office/drawing/2014/main" id="{52069BB4-54B8-A3FD-36A1-7EC96FF0D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1826242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63FEB0-6DC6-773D-640F-62FA7748FAC1}"/>
              </a:ext>
            </a:extLst>
          </p:cNvPr>
          <p:cNvSpPr txBox="1"/>
          <p:nvPr/>
        </p:nvSpPr>
        <p:spPr>
          <a:xfrm>
            <a:off x="6096000" y="638044"/>
            <a:ext cx="5925312" cy="5632311"/>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“…….we proceeded to try and coax him out of the cave. After unsuccessful attempts …… </a:t>
            </a:r>
          </a:p>
          <a:p>
            <a:endParaRPr lang="en-US" dirty="0"/>
          </a:p>
          <a:p>
            <a:r>
              <a:rPr lang="en-US" dirty="0"/>
              <a:t>Jap interpreter in Japanese – “Come out and surrender”</a:t>
            </a:r>
          </a:p>
          <a:p>
            <a:endParaRPr lang="en-US" dirty="0"/>
          </a:p>
          <a:p>
            <a:r>
              <a:rPr lang="en-US" dirty="0"/>
              <a:t>Jap in English – </a:t>
            </a:r>
          </a:p>
          <a:p>
            <a:r>
              <a:rPr lang="en-US" dirty="0"/>
              <a:t>“Come in and get me Mac”</a:t>
            </a:r>
          </a:p>
          <a:p>
            <a:endParaRPr lang="en-US" dirty="0"/>
          </a:p>
          <a:p>
            <a:r>
              <a:rPr lang="en-US" dirty="0"/>
              <a:t>Jap Interpreter in English –</a:t>
            </a:r>
          </a:p>
          <a:p>
            <a:r>
              <a:rPr lang="en-US" dirty="0"/>
              <a:t> “Go get the flamethrower”</a:t>
            </a:r>
          </a:p>
          <a:p>
            <a:endParaRPr lang="en-US" dirty="0"/>
          </a:p>
          <a:p>
            <a:r>
              <a:rPr lang="en-US" dirty="0"/>
              <a:t>Jap in English – </a:t>
            </a:r>
          </a:p>
          <a:p>
            <a:r>
              <a:rPr lang="en-US" dirty="0"/>
              <a:t>“Hold it I’m coming out” ”</a:t>
            </a:r>
          </a:p>
        </p:txBody>
      </p:sp>
      <p:grpSp>
        <p:nvGrpSpPr>
          <p:cNvPr id="2" name="Group 1">
            <a:extLst>
              <a:ext uri="{FF2B5EF4-FFF2-40B4-BE49-F238E27FC236}">
                <a16:creationId xmlns:a16="http://schemas.microsoft.com/office/drawing/2014/main" id="{647B9133-E2A5-12A6-E77E-5E0795CDC3B0}"/>
              </a:ext>
            </a:extLst>
          </p:cNvPr>
          <p:cNvGrpSpPr/>
          <p:nvPr/>
        </p:nvGrpSpPr>
        <p:grpSpPr>
          <a:xfrm>
            <a:off x="536448" y="532840"/>
            <a:ext cx="5177230" cy="672916"/>
            <a:chOff x="1231392" y="618409"/>
            <a:chExt cx="5177230" cy="672916"/>
          </a:xfrm>
        </p:grpSpPr>
        <p:sp>
          <p:nvSpPr>
            <p:cNvPr id="5" name="TextBox 4">
              <a:extLst>
                <a:ext uri="{FF2B5EF4-FFF2-40B4-BE49-F238E27FC236}">
                  <a16:creationId xmlns:a16="http://schemas.microsoft.com/office/drawing/2014/main" id="{D984FE84-C404-71A5-DD85-B6104C6DF08D}"/>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9F972A4B-4245-BF50-64BF-2792ACCF5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pic>
        <p:nvPicPr>
          <p:cNvPr id="8" name="Picture 7" descr="A person holding an object">
            <a:extLst>
              <a:ext uri="{FF2B5EF4-FFF2-40B4-BE49-F238E27FC236}">
                <a16:creationId xmlns:a16="http://schemas.microsoft.com/office/drawing/2014/main" id="{8142C7D4-C59B-0CEA-3F09-B4F87F4B37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429" y="1889760"/>
            <a:ext cx="5669917" cy="3877056"/>
          </a:xfrm>
          <a:prstGeom prst="rect">
            <a:avLst/>
          </a:prstGeom>
        </p:spPr>
      </p:pic>
    </p:spTree>
    <p:extLst>
      <p:ext uri="{BB962C8B-B14F-4D97-AF65-F5344CB8AC3E}">
        <p14:creationId xmlns:p14="http://schemas.microsoft.com/office/powerpoint/2010/main" val="14224646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6853C1-66D5-98B0-F96D-172E40633C2F}"/>
              </a:ext>
            </a:extLst>
          </p:cNvPr>
          <p:cNvSpPr txBox="1"/>
          <p:nvPr/>
        </p:nvSpPr>
        <p:spPr>
          <a:xfrm>
            <a:off x="1231392" y="1688690"/>
            <a:ext cx="9631680" cy="4401205"/>
          </a:xfrm>
          <a:prstGeom prst="rect">
            <a:avLst/>
          </a:prstGeom>
          <a:solidFill>
            <a:srgbClr val="D5D4DA"/>
          </a:solidFill>
        </p:spPr>
        <p:txBody>
          <a:bodyPr wrap="square">
            <a:spAutoFit/>
          </a:bodyPr>
          <a:lstStyle>
            <a:defPPr>
              <a:defRPr lang="en-US"/>
            </a:defPPr>
            <a:lvl1pPr>
              <a:defRPr sz="28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“…….we were ordered to shore and at 8 AM March 1 I found myself trudging along the beach of Iwo Jima…. at 11 AM the same day I was on my way up to the front lines…..</a:t>
            </a:r>
          </a:p>
          <a:p>
            <a:endParaRPr lang="en-US" dirty="0"/>
          </a:p>
          <a:p>
            <a:r>
              <a:rPr lang="en-US" dirty="0"/>
              <a:t>…...from that day until the end of the fight, which was many days after the island was officially secured in the papers, I spent my time as a rifle platoon leader for a front line platoon.”</a:t>
            </a:r>
          </a:p>
        </p:txBody>
      </p:sp>
      <p:grpSp>
        <p:nvGrpSpPr>
          <p:cNvPr id="5" name="Group 4">
            <a:extLst>
              <a:ext uri="{FF2B5EF4-FFF2-40B4-BE49-F238E27FC236}">
                <a16:creationId xmlns:a16="http://schemas.microsoft.com/office/drawing/2014/main" id="{1FD67707-B173-D536-1880-298E9FA4F3C3}"/>
              </a:ext>
            </a:extLst>
          </p:cNvPr>
          <p:cNvGrpSpPr/>
          <p:nvPr/>
        </p:nvGrpSpPr>
        <p:grpSpPr>
          <a:xfrm>
            <a:off x="1158240" y="618409"/>
            <a:ext cx="5177230" cy="672916"/>
            <a:chOff x="1231392" y="618409"/>
            <a:chExt cx="5177230" cy="672916"/>
          </a:xfrm>
        </p:grpSpPr>
        <p:sp>
          <p:nvSpPr>
            <p:cNvPr id="6" name="TextBox 5">
              <a:extLst>
                <a:ext uri="{FF2B5EF4-FFF2-40B4-BE49-F238E27FC236}">
                  <a16:creationId xmlns:a16="http://schemas.microsoft.com/office/drawing/2014/main" id="{0EBD974A-F0F4-9076-CEED-195CB75A4DB5}"/>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7" name="Picture 6" descr="An envelope with stamps and stamps">
              <a:extLst>
                <a:ext uri="{FF2B5EF4-FFF2-40B4-BE49-F238E27FC236}">
                  <a16:creationId xmlns:a16="http://schemas.microsoft.com/office/drawing/2014/main" id="{1C4BF08F-6E0B-20E5-0B5A-8719600551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043951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CE5940-F08A-EE45-0519-76AE0823D97C}"/>
              </a:ext>
            </a:extLst>
          </p:cNvPr>
          <p:cNvSpPr txBox="1"/>
          <p:nvPr/>
        </p:nvSpPr>
        <p:spPr>
          <a:xfrm>
            <a:off x="1036320" y="1626600"/>
            <a:ext cx="10119360" cy="4401205"/>
          </a:xfrm>
          <a:prstGeom prst="rect">
            <a:avLst/>
          </a:prstGeom>
          <a:solidFill>
            <a:srgbClr val="D5D4DA"/>
          </a:solidFill>
        </p:spPr>
        <p:txBody>
          <a:bodyPr wrap="square">
            <a:spAutoFit/>
          </a:bodyPr>
          <a:lstStyle>
            <a:defPPr>
              <a:defRPr lang="en-US"/>
            </a:defPPr>
            <a:lvl1pPr>
              <a:defRPr sz="28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April 3, 1945</a:t>
            </a:r>
          </a:p>
          <a:p>
            <a:r>
              <a:rPr lang="en-US" dirty="0"/>
              <a:t>“Dear Kev,</a:t>
            </a:r>
          </a:p>
          <a:p>
            <a:r>
              <a:rPr lang="en-US" dirty="0"/>
              <a:t>…….I haven’t forgotten that you’ll be having a birthday …….. In my present position there isn’t any possibility of buying you a present……….maybe you can do your own buying.</a:t>
            </a:r>
          </a:p>
          <a:p>
            <a:endParaRPr lang="en-US" dirty="0"/>
          </a:p>
          <a:p>
            <a:r>
              <a:rPr lang="en-US" dirty="0"/>
              <a:t>This ragged looking five spot is a veteran of Iwo having gone through the campaign in my back pocket…..”</a:t>
            </a:r>
          </a:p>
        </p:txBody>
      </p:sp>
      <p:sp>
        <p:nvSpPr>
          <p:cNvPr id="4" name="TextBox 3">
            <a:extLst>
              <a:ext uri="{FF2B5EF4-FFF2-40B4-BE49-F238E27FC236}">
                <a16:creationId xmlns:a16="http://schemas.microsoft.com/office/drawing/2014/main" id="{B7CC78A3-5329-1675-957B-5A2FC0DBCA04}"/>
              </a:ext>
            </a:extLst>
          </p:cNvPr>
          <p:cNvSpPr txBox="1"/>
          <p:nvPr/>
        </p:nvSpPr>
        <p:spPr>
          <a:xfrm>
            <a:off x="975360" y="513878"/>
            <a:ext cx="8753856" cy="523220"/>
          </a:xfrm>
          <a:prstGeom prst="rect">
            <a:avLst/>
          </a:prstGeom>
          <a:noFill/>
        </p:spPr>
        <p:txBody>
          <a:bodyPr wrap="square" rtlCol="0">
            <a:spAutoFit/>
          </a:bodyPr>
          <a:lstStyle/>
          <a:p>
            <a:r>
              <a:rPr lang="en-US" sz="2800" dirty="0">
                <a:latin typeface="Lucida Handwriting" panose="03010101010101010101" pitchFamily="66" charset="0"/>
              </a:rPr>
              <a:t>Letter Home to Younger Brother Kevin</a:t>
            </a:r>
          </a:p>
        </p:txBody>
      </p:sp>
      <p:pic>
        <p:nvPicPr>
          <p:cNvPr id="6" name="Picture 5" descr="An envelope with a red white and blue letter">
            <a:extLst>
              <a:ext uri="{FF2B5EF4-FFF2-40B4-BE49-F238E27FC236}">
                <a16:creationId xmlns:a16="http://schemas.microsoft.com/office/drawing/2014/main" id="{87C25E3C-D51E-271E-3347-2846A8525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6464" y="373451"/>
            <a:ext cx="1207008" cy="755306"/>
          </a:xfrm>
          <a:prstGeom prst="rect">
            <a:avLst/>
          </a:prstGeom>
        </p:spPr>
      </p:pic>
    </p:spTree>
    <p:extLst>
      <p:ext uri="{BB962C8B-B14F-4D97-AF65-F5344CB8AC3E}">
        <p14:creationId xmlns:p14="http://schemas.microsoft.com/office/powerpoint/2010/main" val="1288804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D6727-B3C8-A7DD-80DA-65FC487270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F948AF-119C-9344-49DC-688DBFD77ADA}"/>
              </a:ext>
            </a:extLst>
          </p:cNvPr>
          <p:cNvSpPr txBox="1"/>
          <p:nvPr/>
        </p:nvSpPr>
        <p:spPr>
          <a:xfrm>
            <a:off x="1295731" y="5230956"/>
            <a:ext cx="9225965" cy="830997"/>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“…..my platoon, which was now composed of every available man left in the company (15)…….” </a:t>
            </a:r>
          </a:p>
        </p:txBody>
      </p:sp>
      <p:pic>
        <p:nvPicPr>
          <p:cNvPr id="5" name="Picture 4" descr="A group of soldiers posing for a photo">
            <a:extLst>
              <a:ext uri="{FF2B5EF4-FFF2-40B4-BE49-F238E27FC236}">
                <a16:creationId xmlns:a16="http://schemas.microsoft.com/office/drawing/2014/main" id="{434328C7-2DEB-7245-96F1-E6D3C33A6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0803" y="1211545"/>
            <a:ext cx="8835822" cy="3800921"/>
          </a:xfrm>
          <a:prstGeom prst="rect">
            <a:avLst/>
          </a:prstGeom>
        </p:spPr>
      </p:pic>
      <p:grpSp>
        <p:nvGrpSpPr>
          <p:cNvPr id="4" name="Group 3">
            <a:extLst>
              <a:ext uri="{FF2B5EF4-FFF2-40B4-BE49-F238E27FC236}">
                <a16:creationId xmlns:a16="http://schemas.microsoft.com/office/drawing/2014/main" id="{B871C9D4-B8FA-3E38-D40A-8EE55ABE74ED}"/>
              </a:ext>
            </a:extLst>
          </p:cNvPr>
          <p:cNvGrpSpPr/>
          <p:nvPr/>
        </p:nvGrpSpPr>
        <p:grpSpPr>
          <a:xfrm>
            <a:off x="1295731" y="459589"/>
            <a:ext cx="5177230" cy="672916"/>
            <a:chOff x="1231392" y="618409"/>
            <a:chExt cx="5177230" cy="672916"/>
          </a:xfrm>
        </p:grpSpPr>
        <p:sp>
          <p:nvSpPr>
            <p:cNvPr id="6" name="TextBox 5">
              <a:extLst>
                <a:ext uri="{FF2B5EF4-FFF2-40B4-BE49-F238E27FC236}">
                  <a16:creationId xmlns:a16="http://schemas.microsoft.com/office/drawing/2014/main" id="{863EAB50-1F8F-1350-2E4A-100F3C100F33}"/>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7" name="Picture 6" descr="An envelope with stamps and stamps">
              <a:extLst>
                <a:ext uri="{FF2B5EF4-FFF2-40B4-BE49-F238E27FC236}">
                  <a16:creationId xmlns:a16="http://schemas.microsoft.com/office/drawing/2014/main" id="{53B5EE43-AC66-E9D8-D2E2-DC47915B6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286845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DA3E53-CF87-1ED1-08FC-CA3FDD0709FC}"/>
              </a:ext>
            </a:extLst>
          </p:cNvPr>
          <p:cNvSpPr txBox="1"/>
          <p:nvPr/>
        </p:nvSpPr>
        <p:spPr>
          <a:xfrm>
            <a:off x="1158240" y="4986609"/>
            <a:ext cx="10119360" cy="1477328"/>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1800" dirty="0"/>
              <a:t>“….what’s in these kids’ minds I don’t know, but every one of them is a hero…they plow ahead in the face of intense resistance, paying for every yard with their blood, and none of them ever yelled quits. They spent bloody days and sleepless nights, but their courage and fight never ceased. They’re a great bunch......”</a:t>
            </a:r>
          </a:p>
        </p:txBody>
      </p:sp>
      <p:pic>
        <p:nvPicPr>
          <p:cNvPr id="7" name="Picture 6" descr="A group of soldiers posing for a photo">
            <a:extLst>
              <a:ext uri="{FF2B5EF4-FFF2-40B4-BE49-F238E27FC236}">
                <a16:creationId xmlns:a16="http://schemas.microsoft.com/office/drawing/2014/main" id="{BE77EC8E-0983-AA5C-5A07-43E05EBA6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5187" y="1075862"/>
            <a:ext cx="8835822" cy="3800921"/>
          </a:xfrm>
          <a:prstGeom prst="rect">
            <a:avLst/>
          </a:prstGeom>
        </p:spPr>
      </p:pic>
      <p:grpSp>
        <p:nvGrpSpPr>
          <p:cNvPr id="8" name="Group 7">
            <a:extLst>
              <a:ext uri="{FF2B5EF4-FFF2-40B4-BE49-F238E27FC236}">
                <a16:creationId xmlns:a16="http://schemas.microsoft.com/office/drawing/2014/main" id="{7C630E2C-EC58-AC0B-B179-8C77A61252E9}"/>
              </a:ext>
            </a:extLst>
          </p:cNvPr>
          <p:cNvGrpSpPr/>
          <p:nvPr/>
        </p:nvGrpSpPr>
        <p:grpSpPr>
          <a:xfrm>
            <a:off x="1158240" y="394063"/>
            <a:ext cx="5177230" cy="672916"/>
            <a:chOff x="1231392" y="618409"/>
            <a:chExt cx="5177230" cy="672916"/>
          </a:xfrm>
        </p:grpSpPr>
        <p:sp>
          <p:nvSpPr>
            <p:cNvPr id="9" name="TextBox 8">
              <a:extLst>
                <a:ext uri="{FF2B5EF4-FFF2-40B4-BE49-F238E27FC236}">
                  <a16:creationId xmlns:a16="http://schemas.microsoft.com/office/drawing/2014/main" id="{E5AED358-BE0A-2AB1-047C-86D4944899E1}"/>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10" name="Picture 9" descr="An envelope with stamps and stamps">
              <a:extLst>
                <a:ext uri="{FF2B5EF4-FFF2-40B4-BE49-F238E27FC236}">
                  <a16:creationId xmlns:a16="http://schemas.microsoft.com/office/drawing/2014/main" id="{23257CE8-0DEE-5D5B-778A-49EA39575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4288724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70FD9A-8079-FDCF-D290-B409F7C94B9D}"/>
              </a:ext>
            </a:extLst>
          </p:cNvPr>
          <p:cNvSpPr txBox="1"/>
          <p:nvPr/>
        </p:nvSpPr>
        <p:spPr>
          <a:xfrm>
            <a:off x="4230624" y="1248918"/>
            <a:ext cx="7778496" cy="4832092"/>
          </a:xfrm>
          <a:prstGeom prst="rect">
            <a:avLst/>
          </a:prstGeom>
          <a:solidFill>
            <a:srgbClr val="D5D4DA"/>
          </a:solidFill>
        </p:spPr>
        <p:txBody>
          <a:bodyPr wrap="square">
            <a:spAutoFit/>
          </a:bodyPr>
          <a:lstStyle/>
          <a:p>
            <a:r>
              <a:rPr lang="en-US" sz="2800" kern="0" dirty="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rPr>
              <a:t>“Sleep varied between three and five  hours a night. We had three men in a </a:t>
            </a:r>
            <a:r>
              <a:rPr lang="en-US" sz="2800" kern="0" dirty="0">
                <a:solidFill>
                  <a:srgbClr val="000000"/>
                </a:solidFill>
                <a:latin typeface="Lucida Handwriting" panose="03010101010101010101" pitchFamily="66" charset="0"/>
                <a:ea typeface="Times New Roman" panose="02020603050405020304" pitchFamily="18" charset="0"/>
                <a:cs typeface="Times New Roman" panose="02020603050405020304" pitchFamily="18" charset="0"/>
              </a:rPr>
              <a:t>fox </a:t>
            </a:r>
            <a:r>
              <a:rPr lang="en-US" sz="2800" kern="0" dirty="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rPr>
              <a:t>hole and each man took a two hour watch, however when it came time to sleep, it was a matter of sleeping until a grenade landed in the hole and</a:t>
            </a:r>
            <a:r>
              <a:rPr lang="en-US" sz="2800" kern="0" dirty="0">
                <a:solidFill>
                  <a:srgbClr val="000000"/>
                </a:solidFill>
                <a:latin typeface="Lucida Handwriting" panose="03010101010101010101" pitchFamily="66" charset="0"/>
                <a:ea typeface="Times New Roman" panose="02020603050405020304" pitchFamily="18" charset="0"/>
                <a:cs typeface="Times New Roman" panose="02020603050405020304" pitchFamily="18" charset="0"/>
              </a:rPr>
              <a:t> </a:t>
            </a:r>
            <a:r>
              <a:rPr lang="en-US" sz="2800" kern="0" dirty="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rPr>
              <a:t>then awakening and a game of catch. The Japs would throw a grenade in the hole and we threw it back. This went on all night - in other words no sleep for….20 days.”</a:t>
            </a:r>
            <a:endParaRPr lang="en-US" sz="2800" dirty="0">
              <a:latin typeface="Lucida Handwriting" panose="03010101010101010101" pitchFamily="66" charset="0"/>
            </a:endParaRPr>
          </a:p>
        </p:txBody>
      </p:sp>
      <p:pic>
        <p:nvPicPr>
          <p:cNvPr id="9" name="Picture 8" descr="A close-up of a medal&#10;&#10;AI-generated content may be incorrect.">
            <a:extLst>
              <a:ext uri="{FF2B5EF4-FFF2-40B4-BE49-F238E27FC236}">
                <a16:creationId xmlns:a16="http://schemas.microsoft.com/office/drawing/2014/main" id="{4E945FF2-02EE-DA85-1CA4-2FC6EDDC1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50" y="1248918"/>
            <a:ext cx="3242044" cy="4832092"/>
          </a:xfrm>
          <a:prstGeom prst="rect">
            <a:avLst/>
          </a:prstGeom>
        </p:spPr>
      </p:pic>
      <p:grpSp>
        <p:nvGrpSpPr>
          <p:cNvPr id="2" name="Group 1">
            <a:extLst>
              <a:ext uri="{FF2B5EF4-FFF2-40B4-BE49-F238E27FC236}">
                <a16:creationId xmlns:a16="http://schemas.microsoft.com/office/drawing/2014/main" id="{ACD9E70B-94E6-E994-24D2-8483063103FB}"/>
              </a:ext>
            </a:extLst>
          </p:cNvPr>
          <p:cNvGrpSpPr/>
          <p:nvPr/>
        </p:nvGrpSpPr>
        <p:grpSpPr>
          <a:xfrm>
            <a:off x="524256" y="228499"/>
            <a:ext cx="5177230" cy="672916"/>
            <a:chOff x="1231392" y="618409"/>
            <a:chExt cx="5177230" cy="672916"/>
          </a:xfrm>
        </p:grpSpPr>
        <p:sp>
          <p:nvSpPr>
            <p:cNvPr id="4" name="TextBox 3">
              <a:extLst>
                <a:ext uri="{FF2B5EF4-FFF2-40B4-BE49-F238E27FC236}">
                  <a16:creationId xmlns:a16="http://schemas.microsoft.com/office/drawing/2014/main" id="{BFD7742E-F6DC-0ED5-728C-16CA9A57E213}"/>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94BDD40C-6861-A391-C940-CDCFA1E0F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459246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ece of paper with writing">
            <a:extLst>
              <a:ext uri="{FF2B5EF4-FFF2-40B4-BE49-F238E27FC236}">
                <a16:creationId xmlns:a16="http://schemas.microsoft.com/office/drawing/2014/main" id="{AE31B464-2B4B-65C5-5771-14D32FAA3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2958" y="85344"/>
            <a:ext cx="7056302" cy="6772656"/>
          </a:xfrm>
          <a:prstGeom prst="rect">
            <a:avLst/>
          </a:prstGeom>
        </p:spPr>
      </p:pic>
      <p:sp>
        <p:nvSpPr>
          <p:cNvPr id="5" name="TextBox 4">
            <a:extLst>
              <a:ext uri="{FF2B5EF4-FFF2-40B4-BE49-F238E27FC236}">
                <a16:creationId xmlns:a16="http://schemas.microsoft.com/office/drawing/2014/main" id="{1B77A21F-D6A7-0B45-2F26-1C2D121476EC}"/>
              </a:ext>
            </a:extLst>
          </p:cNvPr>
          <p:cNvSpPr txBox="1"/>
          <p:nvPr/>
        </p:nvSpPr>
        <p:spPr>
          <a:xfrm>
            <a:off x="491591" y="2462793"/>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E73C7060-3887-7FA3-CF1E-7DBC4560F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2151" y="3282963"/>
            <a:ext cx="1219200" cy="661150"/>
          </a:xfrm>
          <a:prstGeom prst="rect">
            <a:avLst/>
          </a:prstGeom>
        </p:spPr>
      </p:pic>
    </p:spTree>
    <p:extLst>
      <p:ext uri="{BB962C8B-B14F-4D97-AF65-F5344CB8AC3E}">
        <p14:creationId xmlns:p14="http://schemas.microsoft.com/office/powerpoint/2010/main" val="580626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urrency&#10;&#10;AI-generated content may be incorrect.">
            <a:extLst>
              <a:ext uri="{FF2B5EF4-FFF2-40B4-BE49-F238E27FC236}">
                <a16:creationId xmlns:a16="http://schemas.microsoft.com/office/drawing/2014/main" id="{C9953D79-9A4F-1B1F-1870-5DD096496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078" y="1146690"/>
            <a:ext cx="6230111" cy="5436810"/>
          </a:xfrm>
          <a:prstGeom prst="rect">
            <a:avLst/>
          </a:prstGeom>
        </p:spPr>
      </p:pic>
      <p:sp>
        <p:nvSpPr>
          <p:cNvPr id="4" name="Oval 3">
            <a:extLst>
              <a:ext uri="{FF2B5EF4-FFF2-40B4-BE49-F238E27FC236}">
                <a16:creationId xmlns:a16="http://schemas.microsoft.com/office/drawing/2014/main" id="{DA43F14E-0110-0236-4692-7177F2B06F44}"/>
              </a:ext>
            </a:extLst>
          </p:cNvPr>
          <p:cNvSpPr/>
          <p:nvPr/>
        </p:nvSpPr>
        <p:spPr>
          <a:xfrm flipH="1">
            <a:off x="3901439" y="2060448"/>
            <a:ext cx="426720" cy="1133856"/>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3D04A6D-2180-25A3-BB61-CCE1BFFDD8FA}"/>
              </a:ext>
            </a:extLst>
          </p:cNvPr>
          <p:cNvSpPr/>
          <p:nvPr/>
        </p:nvSpPr>
        <p:spPr>
          <a:xfrm flipH="1">
            <a:off x="3794144" y="4535424"/>
            <a:ext cx="5301087" cy="1297806"/>
          </a:xfrm>
          <a:prstGeom prst="ellipse">
            <a:avLst/>
          </a:prstGeom>
          <a:noFill/>
          <a:ln w="444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F606D78-1CA8-D03B-56D5-0563CB9AEBE6}"/>
              </a:ext>
            </a:extLst>
          </p:cNvPr>
          <p:cNvSpPr txBox="1"/>
          <p:nvPr/>
        </p:nvSpPr>
        <p:spPr>
          <a:xfrm>
            <a:off x="4909205" y="550084"/>
            <a:ext cx="2658869" cy="461665"/>
          </a:xfrm>
          <a:prstGeom prst="rect">
            <a:avLst/>
          </a:prstGeom>
          <a:noFill/>
        </p:spPr>
        <p:txBody>
          <a:bodyPr wrap="none" rtlCol="0">
            <a:spAutoFit/>
          </a:bodyPr>
          <a:lstStyle/>
          <a:p>
            <a:r>
              <a:rPr lang="en-US" sz="2400" b="1" dirty="0"/>
              <a:t>Hawaii </a:t>
            </a:r>
            <a:r>
              <a:rPr lang="en-US" sz="2400" b="1" dirty="0" err="1"/>
              <a:t>Overnotes</a:t>
            </a:r>
            <a:endParaRPr lang="en-US" sz="2400" b="1" dirty="0"/>
          </a:p>
        </p:txBody>
      </p:sp>
      <p:sp>
        <p:nvSpPr>
          <p:cNvPr id="9" name="Oval 8">
            <a:extLst>
              <a:ext uri="{FF2B5EF4-FFF2-40B4-BE49-F238E27FC236}">
                <a16:creationId xmlns:a16="http://schemas.microsoft.com/office/drawing/2014/main" id="{7771F99D-2A95-844F-34DC-8D0E3593D74A}"/>
              </a:ext>
            </a:extLst>
          </p:cNvPr>
          <p:cNvSpPr/>
          <p:nvPr/>
        </p:nvSpPr>
        <p:spPr>
          <a:xfrm flipH="1">
            <a:off x="8381999" y="2060448"/>
            <a:ext cx="426720" cy="1133856"/>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3189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letter">
            <a:extLst>
              <a:ext uri="{FF2B5EF4-FFF2-40B4-BE49-F238E27FC236}">
                <a16:creationId xmlns:a16="http://schemas.microsoft.com/office/drawing/2014/main" id="{CA70B3F5-4685-FA4C-3959-6EB2B3E258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170" y="105156"/>
            <a:ext cx="9297950" cy="6647688"/>
          </a:xfrm>
          <a:prstGeom prst="rect">
            <a:avLst/>
          </a:prstGeom>
        </p:spPr>
      </p:pic>
    </p:spTree>
    <p:extLst>
      <p:ext uri="{BB962C8B-B14F-4D97-AF65-F5344CB8AC3E}">
        <p14:creationId xmlns:p14="http://schemas.microsoft.com/office/powerpoint/2010/main" val="865865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D67908F-A83F-70F1-05FE-A06016430EA6}"/>
              </a:ext>
            </a:extLst>
          </p:cNvPr>
          <p:cNvSpPr txBox="1"/>
          <p:nvPr/>
        </p:nvSpPr>
        <p:spPr>
          <a:xfrm>
            <a:off x="1621536" y="2307413"/>
            <a:ext cx="9156192" cy="3046988"/>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“…….I’ve said before we never saw many live Japs or dead ones because the dead were either buried at night by their </a:t>
            </a:r>
            <a:r>
              <a:rPr lang="en-US" sz="3200" dirty="0" err="1"/>
              <a:t>comrads</a:t>
            </a:r>
            <a:r>
              <a:rPr lang="en-US" sz="3200" dirty="0"/>
              <a:t> or the living were buried in caves that we’d blown up……”</a:t>
            </a:r>
          </a:p>
        </p:txBody>
      </p:sp>
      <p:grpSp>
        <p:nvGrpSpPr>
          <p:cNvPr id="13" name="Group 12">
            <a:extLst>
              <a:ext uri="{FF2B5EF4-FFF2-40B4-BE49-F238E27FC236}">
                <a16:creationId xmlns:a16="http://schemas.microsoft.com/office/drawing/2014/main" id="{3DB194C0-7E53-3982-EB62-9010B53F7272}"/>
              </a:ext>
            </a:extLst>
          </p:cNvPr>
          <p:cNvGrpSpPr/>
          <p:nvPr/>
        </p:nvGrpSpPr>
        <p:grpSpPr>
          <a:xfrm>
            <a:off x="1524000" y="618409"/>
            <a:ext cx="5177230" cy="672916"/>
            <a:chOff x="1231392" y="618409"/>
            <a:chExt cx="5177230" cy="672916"/>
          </a:xfrm>
        </p:grpSpPr>
        <p:sp>
          <p:nvSpPr>
            <p:cNvPr id="14" name="TextBox 13">
              <a:extLst>
                <a:ext uri="{FF2B5EF4-FFF2-40B4-BE49-F238E27FC236}">
                  <a16:creationId xmlns:a16="http://schemas.microsoft.com/office/drawing/2014/main" id="{88F76D71-228E-86EF-65C0-BAD08B105D1D}"/>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15" name="Picture 14" descr="An envelope with stamps and stamps">
              <a:extLst>
                <a:ext uri="{FF2B5EF4-FFF2-40B4-BE49-F238E27FC236}">
                  <a16:creationId xmlns:a16="http://schemas.microsoft.com/office/drawing/2014/main" id="{ACCD8474-4EB9-A08D-4727-AEA95D0E9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1608023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447E1-D95F-783C-0D45-AF84DCC52C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936192-575F-FEBD-A8F5-3A5FB45A4302}"/>
              </a:ext>
            </a:extLst>
          </p:cNvPr>
          <p:cNvSpPr txBox="1"/>
          <p:nvPr/>
        </p:nvSpPr>
        <p:spPr>
          <a:xfrm>
            <a:off x="1078992" y="1508528"/>
            <a:ext cx="10034016" cy="4031873"/>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“…….I guess I should write and say that whatever happened during these 26 days and 52 nights should be forgotten and never mentioned again ……but my mind hasn’t been warped that much by the experience of battle and I find myself wanting to tell a few of the things that occurred.” </a:t>
            </a:r>
          </a:p>
        </p:txBody>
      </p:sp>
      <p:grpSp>
        <p:nvGrpSpPr>
          <p:cNvPr id="2" name="Group 1">
            <a:extLst>
              <a:ext uri="{FF2B5EF4-FFF2-40B4-BE49-F238E27FC236}">
                <a16:creationId xmlns:a16="http://schemas.microsoft.com/office/drawing/2014/main" id="{9F4A1470-64D3-94DB-F7CE-FAAD6D1B881E}"/>
              </a:ext>
            </a:extLst>
          </p:cNvPr>
          <p:cNvGrpSpPr/>
          <p:nvPr/>
        </p:nvGrpSpPr>
        <p:grpSpPr>
          <a:xfrm>
            <a:off x="1231392" y="618409"/>
            <a:ext cx="5177230" cy="672916"/>
            <a:chOff x="1231392" y="618409"/>
            <a:chExt cx="5177230" cy="672916"/>
          </a:xfrm>
        </p:grpSpPr>
        <p:sp>
          <p:nvSpPr>
            <p:cNvPr id="4" name="TextBox 3">
              <a:extLst>
                <a:ext uri="{FF2B5EF4-FFF2-40B4-BE49-F238E27FC236}">
                  <a16:creationId xmlns:a16="http://schemas.microsoft.com/office/drawing/2014/main" id="{3E5135D3-51D2-487A-E0C3-91B74B17C06D}"/>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DBD33246-F1CD-CB58-6272-B387DA514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1687205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82A909-C3A1-A349-2400-DD20B5C2428D}"/>
              </a:ext>
            </a:extLst>
          </p:cNvPr>
          <p:cNvSpPr txBox="1"/>
          <p:nvPr/>
        </p:nvSpPr>
        <p:spPr>
          <a:xfrm>
            <a:off x="1353312" y="1417320"/>
            <a:ext cx="10107168" cy="4524315"/>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Whatever the paper said about this battle was far from exaggerating because every yard was taken the hard way. 50 yards on Iwo was like 30 miles in Europe……………. we hardly ever saw a live Jap or for that matter a dead one, but we gradually pushed them back. Every 5 yards seemed to be an individual Siegfried line with pill boxes and machine gun nests.</a:t>
            </a:r>
          </a:p>
        </p:txBody>
      </p:sp>
      <p:grpSp>
        <p:nvGrpSpPr>
          <p:cNvPr id="5" name="Group 4">
            <a:extLst>
              <a:ext uri="{FF2B5EF4-FFF2-40B4-BE49-F238E27FC236}">
                <a16:creationId xmlns:a16="http://schemas.microsoft.com/office/drawing/2014/main" id="{2F851D15-7F1A-436B-87F1-6D210C50CFCB}"/>
              </a:ext>
            </a:extLst>
          </p:cNvPr>
          <p:cNvGrpSpPr/>
          <p:nvPr/>
        </p:nvGrpSpPr>
        <p:grpSpPr>
          <a:xfrm>
            <a:off x="1231392" y="618409"/>
            <a:ext cx="5177230" cy="672916"/>
            <a:chOff x="1231392" y="618409"/>
            <a:chExt cx="5177230" cy="672916"/>
          </a:xfrm>
        </p:grpSpPr>
        <p:sp>
          <p:nvSpPr>
            <p:cNvPr id="6" name="TextBox 5">
              <a:extLst>
                <a:ext uri="{FF2B5EF4-FFF2-40B4-BE49-F238E27FC236}">
                  <a16:creationId xmlns:a16="http://schemas.microsoft.com/office/drawing/2014/main" id="{9BA2D33E-F9F9-E26B-C7EF-17E5B7EE107C}"/>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7" name="Picture 6" descr="An envelope with stamps and stamps">
              <a:extLst>
                <a:ext uri="{FF2B5EF4-FFF2-40B4-BE49-F238E27FC236}">
                  <a16:creationId xmlns:a16="http://schemas.microsoft.com/office/drawing/2014/main" id="{423EBD5E-DE10-B8DB-B2BF-188B8A69BE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pic>
        <p:nvPicPr>
          <p:cNvPr id="8" name="Recorded Sound">
            <a:hlinkClick r:id="" action="ppaction://media"/>
            <a:extLst>
              <a:ext uri="{FF2B5EF4-FFF2-40B4-BE49-F238E27FC236}">
                <a16:creationId xmlns:a16="http://schemas.microsoft.com/office/drawing/2014/main" id="{65168F96-A4F2-2F70-E713-A748E6960A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201811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D2780-2470-AEBA-8957-7B659D9AD19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F264B8A-3E62-7BAC-E684-943DBFDD5327}"/>
              </a:ext>
            </a:extLst>
          </p:cNvPr>
          <p:cNvSpPr txBox="1"/>
          <p:nvPr/>
        </p:nvSpPr>
        <p:spPr>
          <a:xfrm>
            <a:off x="5498592" y="1394037"/>
            <a:ext cx="6175248" cy="4401205"/>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2800" dirty="0"/>
              <a:t>……..we investigated the hole from which the Japs came and discovered a Jap version of </a:t>
            </a:r>
            <a:r>
              <a:rPr lang="en-US" sz="2800" dirty="0" err="1"/>
              <a:t>Roos</a:t>
            </a:r>
            <a:r>
              <a:rPr lang="en-US" sz="2800" dirty="0"/>
              <a:t> Brothers….. Upon seeing this, I took off my now filthy dungarees pants and donned a clean pair of Jap dungaree pants. They are practically the same, except they have black buttons.</a:t>
            </a:r>
          </a:p>
        </p:txBody>
      </p:sp>
      <p:pic>
        <p:nvPicPr>
          <p:cNvPr id="4" name="Picture 3" descr="A dark tunnel with a door">
            <a:extLst>
              <a:ext uri="{FF2B5EF4-FFF2-40B4-BE49-F238E27FC236}">
                <a16:creationId xmlns:a16="http://schemas.microsoft.com/office/drawing/2014/main" id="{AE5AE1F6-7326-7A69-7434-1BA8F2F00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520" y="1394037"/>
            <a:ext cx="4898733" cy="4401205"/>
          </a:xfrm>
          <a:prstGeom prst="rect">
            <a:avLst/>
          </a:prstGeom>
        </p:spPr>
      </p:pic>
      <p:grpSp>
        <p:nvGrpSpPr>
          <p:cNvPr id="6" name="Group 5">
            <a:extLst>
              <a:ext uri="{FF2B5EF4-FFF2-40B4-BE49-F238E27FC236}">
                <a16:creationId xmlns:a16="http://schemas.microsoft.com/office/drawing/2014/main" id="{24CBE5BA-B04F-BD8D-B169-FD1E36F71D3E}"/>
              </a:ext>
            </a:extLst>
          </p:cNvPr>
          <p:cNvGrpSpPr/>
          <p:nvPr/>
        </p:nvGrpSpPr>
        <p:grpSpPr>
          <a:xfrm>
            <a:off x="292608" y="435529"/>
            <a:ext cx="5177230" cy="672916"/>
            <a:chOff x="1231392" y="618409"/>
            <a:chExt cx="5177230" cy="672916"/>
          </a:xfrm>
        </p:grpSpPr>
        <p:sp>
          <p:nvSpPr>
            <p:cNvPr id="10" name="TextBox 9">
              <a:extLst>
                <a:ext uri="{FF2B5EF4-FFF2-40B4-BE49-F238E27FC236}">
                  <a16:creationId xmlns:a16="http://schemas.microsoft.com/office/drawing/2014/main" id="{A9F1C92D-CA01-131B-4005-4EECB27F3478}"/>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11" name="Picture 10" descr="An envelope with stamps and stamps">
              <a:extLst>
                <a:ext uri="{FF2B5EF4-FFF2-40B4-BE49-F238E27FC236}">
                  <a16:creationId xmlns:a16="http://schemas.microsoft.com/office/drawing/2014/main" id="{86F46EA7-01FB-8C7C-BBF0-451A4E571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42523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D1CC9-B881-BD62-6BB7-5CA1BE553A51}"/>
            </a:ext>
          </a:extLst>
        </p:cNvPr>
        <p:cNvGrpSpPr/>
        <p:nvPr/>
      </p:nvGrpSpPr>
      <p:grpSpPr>
        <a:xfrm>
          <a:off x="0" y="0"/>
          <a:ext cx="0" cy="0"/>
          <a:chOff x="0" y="0"/>
          <a:chExt cx="0" cy="0"/>
        </a:xfrm>
      </p:grpSpPr>
      <p:pic>
        <p:nvPicPr>
          <p:cNvPr id="4" name="Picture 3" descr="A close-up of a letter&#10;&#10;AI-generated content may be incorrect.">
            <a:extLst>
              <a:ext uri="{FF2B5EF4-FFF2-40B4-BE49-F238E27FC236}">
                <a16:creationId xmlns:a16="http://schemas.microsoft.com/office/drawing/2014/main" id="{33DF4953-FB43-D538-75A5-890FF9E0FB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1660" y="0"/>
            <a:ext cx="4588679" cy="6858000"/>
          </a:xfrm>
          <a:prstGeom prst="rect">
            <a:avLst/>
          </a:prstGeom>
        </p:spPr>
      </p:pic>
    </p:spTree>
    <p:extLst>
      <p:ext uri="{BB962C8B-B14F-4D97-AF65-F5344CB8AC3E}">
        <p14:creationId xmlns:p14="http://schemas.microsoft.com/office/powerpoint/2010/main" val="35521638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4D8CB7-B6D3-A04A-50FB-CDDD2AFF4C0E}"/>
              </a:ext>
            </a:extLst>
          </p:cNvPr>
          <p:cNvSpPr txBox="1"/>
          <p:nvPr/>
        </p:nvSpPr>
        <p:spPr>
          <a:xfrm>
            <a:off x="1182624" y="319078"/>
            <a:ext cx="9582912" cy="6483313"/>
          </a:xfrm>
          <a:prstGeom prst="rect">
            <a:avLst/>
          </a:prstGeom>
          <a:noFill/>
        </p:spPr>
        <p:txBody>
          <a:bodyPr wrap="square">
            <a:spAutoFit/>
          </a:bodyPr>
          <a:lstStyle/>
          <a:p>
            <a:pPr marL="0" marR="0" algn="ctr">
              <a:lnSpc>
                <a:spcPct val="107000"/>
              </a:lnSpc>
              <a:spcAft>
                <a:spcPts val="800"/>
              </a:spcAft>
            </a:pPr>
            <a:r>
              <a:rPr lang="en-US" sz="2000" dirty="0">
                <a:effectLst/>
                <a:latin typeface="Aptos" panose="020B0004020202020204" pitchFamily="34" charset="0"/>
                <a:ea typeface="Aptos" panose="020B0004020202020204" pitchFamily="34" charset="0"/>
                <a:cs typeface="Times New Roman" panose="02020603050405020304" pitchFamily="18" charset="0"/>
              </a:rPr>
              <a:t>27</a:t>
            </a:r>
            <a:r>
              <a:rPr lang="en-US" sz="2000" baseline="30000" dirty="0">
                <a:effectLst/>
                <a:latin typeface="Aptos" panose="020B0004020202020204" pitchFamily="34" charset="0"/>
                <a:ea typeface="Aptos" panose="020B0004020202020204" pitchFamily="34" charset="0"/>
                <a:cs typeface="Times New Roman" panose="02020603050405020304" pitchFamily="18" charset="0"/>
              </a:rPr>
              <a:t>th</a:t>
            </a:r>
            <a:r>
              <a:rPr lang="en-US" sz="2000" dirty="0">
                <a:effectLst/>
                <a:latin typeface="Aptos" panose="020B0004020202020204" pitchFamily="34" charset="0"/>
                <a:ea typeface="Aptos" panose="020B0004020202020204" pitchFamily="34" charset="0"/>
                <a:cs typeface="Times New Roman" panose="02020603050405020304" pitchFamily="18" charset="0"/>
              </a:rPr>
              <a:t> REPLACEMENT DRAFT  FMF</a:t>
            </a:r>
            <a:br>
              <a:rPr lang="en-US" sz="2000" dirty="0">
                <a:effectLst/>
                <a:latin typeface="Aptos" panose="020B0004020202020204" pitchFamily="34" charset="0"/>
                <a:ea typeface="Aptos" panose="020B0004020202020204" pitchFamily="34" charset="0"/>
                <a:cs typeface="Times New Roman" panose="02020603050405020304" pitchFamily="18" charset="0"/>
              </a:rPr>
            </a:br>
            <a:r>
              <a:rPr lang="en-US" sz="2000" dirty="0">
                <a:effectLst/>
                <a:latin typeface="Aptos" panose="020B0004020202020204" pitchFamily="34" charset="0"/>
                <a:ea typeface="Aptos" panose="020B0004020202020204" pitchFamily="34" charset="0"/>
                <a:cs typeface="Times New Roman" panose="02020603050405020304" pitchFamily="18" charset="0"/>
              </a:rPr>
              <a:t>U.S. MARINE CORPS</a:t>
            </a:r>
            <a:br>
              <a:rPr lang="en-US" sz="2000" dirty="0">
                <a:effectLst/>
                <a:latin typeface="Aptos" panose="020B0004020202020204" pitchFamily="34" charset="0"/>
                <a:ea typeface="Aptos" panose="020B0004020202020204" pitchFamily="34" charset="0"/>
                <a:cs typeface="Times New Roman" panose="02020603050405020304" pitchFamily="18" charset="0"/>
              </a:rPr>
            </a:br>
            <a:r>
              <a:rPr lang="en-US" sz="2000" dirty="0">
                <a:effectLst/>
                <a:latin typeface="Aptos" panose="020B0004020202020204" pitchFamily="34" charset="0"/>
                <a:ea typeface="Aptos" panose="020B0004020202020204" pitchFamily="34" charset="0"/>
                <a:cs typeface="Times New Roman" panose="02020603050405020304" pitchFamily="18" charset="0"/>
              </a:rPr>
              <a:t>U.S.S. ATHENE, AKA-22</a:t>
            </a:r>
            <a:endPar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nSpc>
                <a:spcPct val="107000"/>
              </a:lnSpc>
              <a:spcAft>
                <a:spcPts val="800"/>
              </a:spcAft>
            </a:pP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TO ALL HANDS</a:t>
            </a:r>
          </a:p>
          <a:p>
            <a:pPr marL="0" marR="0">
              <a:lnSpc>
                <a:spcPct val="107000"/>
              </a:lnSpc>
              <a:spcAft>
                <a:spcPts val="800"/>
              </a:spcAft>
            </a:pP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(3 2</a:t>
            </a:r>
            <a:r>
              <a:rPr lang="en-US" kern="0"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nd</a:t>
            </a: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US" kern="0"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Lts</a:t>
            </a: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1 Staff Sgt., 3 Corporals, 10 Squads w/ 1–PFC, 11-Pvts)</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We are now on our way. The playdays are over…</a:t>
            </a:r>
            <a:b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...From now on, I will not only expect your cooperation: but I will demand it</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 are a team whose object is to help, in our own way, in getting this war over with so that we, and others like us can get home to things which are only a memory to us out here</a:t>
            </a:r>
            <a:br>
              <a:rPr lang="en-US" kern="100" dirty="0">
                <a:latin typeface="Aptos" panose="020B0004020202020204" pitchFamily="34" charset="0"/>
                <a:ea typeface="Times New Roman" panose="02020603050405020304" pitchFamily="18" charset="0"/>
                <a:cs typeface="Times New Roman" panose="02020603050405020304" pitchFamily="18" charset="0"/>
              </a:rPr>
            </a:br>
            <a:r>
              <a:rPr lang="en-US" kern="100" dirty="0">
                <a:latin typeface="Aptos" panose="020B00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You all have a specific job to do, You should know that job as well as is humanly possible </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While we are on this ship, we are a part of it, and therefore our immediate efforts will be aimed at doing our best to help keep it running smoothly. </a:t>
            </a:r>
            <a:b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...Remember, that by doping off, you are not only hurting the outfit, but also yourself.</a:t>
            </a:r>
            <a:br>
              <a:rPr lang="en-US" kern="100" dirty="0">
                <a:latin typeface="Aptos" panose="020B0004020202020204" pitchFamily="34" charset="0"/>
                <a:ea typeface="Times New Roman" panose="02020603050405020304" pitchFamily="18" charset="0"/>
                <a:cs typeface="Times New Roman" panose="02020603050405020304" pitchFamily="18" charset="0"/>
              </a:rPr>
            </a:br>
            <a:r>
              <a:rPr lang="en-US" kern="100" dirty="0">
                <a:latin typeface="Aptos" panose="020B00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your letters you may now state that you are on a ship and heading in for combat</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rite to your folks. They like to hear from you as much, if not more, than your girl or wife</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There will be no more sunbathing</a:t>
            </a:r>
            <a:b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Lt. W.D. Kelly</a:t>
            </a:r>
            <a:br>
              <a:rPr lang="en-US" sz="1600" kern="100" dirty="0">
                <a:latin typeface="Aptos" panose="020B00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Commanding Officer</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4743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military vehicles on a beach">
            <a:extLst>
              <a:ext uri="{FF2B5EF4-FFF2-40B4-BE49-F238E27FC236}">
                <a16:creationId xmlns:a16="http://schemas.microsoft.com/office/drawing/2014/main" id="{39E8C9F9-3221-6E9B-A6B9-6F2210353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0792" y="928942"/>
            <a:ext cx="8170415" cy="5487795"/>
          </a:xfrm>
          <a:prstGeom prst="rect">
            <a:avLst/>
          </a:prstGeom>
        </p:spPr>
      </p:pic>
      <p:sp>
        <p:nvSpPr>
          <p:cNvPr id="3" name="TextBox 2">
            <a:extLst>
              <a:ext uri="{FF2B5EF4-FFF2-40B4-BE49-F238E27FC236}">
                <a16:creationId xmlns:a16="http://schemas.microsoft.com/office/drawing/2014/main" id="{486437A5-AAC6-24A2-BAFF-8D1BAEC92391}"/>
              </a:ext>
            </a:extLst>
          </p:cNvPr>
          <p:cNvSpPr txBox="1"/>
          <p:nvPr/>
        </p:nvSpPr>
        <p:spPr>
          <a:xfrm>
            <a:off x="4504249" y="467277"/>
            <a:ext cx="3746731" cy="461665"/>
          </a:xfrm>
          <a:prstGeom prst="rect">
            <a:avLst/>
          </a:prstGeom>
          <a:noFill/>
        </p:spPr>
        <p:txBody>
          <a:bodyPr wrap="none" rtlCol="0">
            <a:spAutoFit/>
          </a:bodyPr>
          <a:lstStyle/>
          <a:p>
            <a:r>
              <a:rPr lang="en-US" sz="2400" b="1" dirty="0"/>
              <a:t>Iwo Jima Beachhead 1945</a:t>
            </a:r>
          </a:p>
        </p:txBody>
      </p:sp>
    </p:spTree>
    <p:extLst>
      <p:ext uri="{BB962C8B-B14F-4D97-AF65-F5344CB8AC3E}">
        <p14:creationId xmlns:p14="http://schemas.microsoft.com/office/powerpoint/2010/main" val="1548832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lane parked on a tarmac">
            <a:extLst>
              <a:ext uri="{FF2B5EF4-FFF2-40B4-BE49-F238E27FC236}">
                <a16:creationId xmlns:a16="http://schemas.microsoft.com/office/drawing/2014/main" id="{2D1E2EF2-DE2D-D080-DD90-55DE7E536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0162" y="1081837"/>
            <a:ext cx="5968766" cy="4637228"/>
          </a:xfrm>
          <a:prstGeom prst="rect">
            <a:avLst/>
          </a:prstGeom>
        </p:spPr>
      </p:pic>
      <p:sp>
        <p:nvSpPr>
          <p:cNvPr id="10" name="TextBox 9">
            <a:extLst>
              <a:ext uri="{FF2B5EF4-FFF2-40B4-BE49-F238E27FC236}">
                <a16:creationId xmlns:a16="http://schemas.microsoft.com/office/drawing/2014/main" id="{43DC2006-D9AC-DDD1-6A35-AD01B30EFE84}"/>
              </a:ext>
            </a:extLst>
          </p:cNvPr>
          <p:cNvSpPr txBox="1"/>
          <p:nvPr/>
        </p:nvSpPr>
        <p:spPr>
          <a:xfrm>
            <a:off x="4069346" y="530031"/>
            <a:ext cx="3790397" cy="461665"/>
          </a:xfrm>
          <a:prstGeom prst="rect">
            <a:avLst/>
          </a:prstGeom>
          <a:noFill/>
        </p:spPr>
        <p:txBody>
          <a:bodyPr wrap="none" rtlCol="0">
            <a:spAutoFit/>
          </a:bodyPr>
          <a:lstStyle/>
          <a:p>
            <a:r>
              <a:rPr lang="en-US" sz="2400" b="1" dirty="0"/>
              <a:t>P-51 Mustang On Iwo Jima</a:t>
            </a:r>
          </a:p>
        </p:txBody>
      </p:sp>
    </p:spTree>
    <p:extLst>
      <p:ext uri="{BB962C8B-B14F-4D97-AF65-F5344CB8AC3E}">
        <p14:creationId xmlns:p14="http://schemas.microsoft.com/office/powerpoint/2010/main" val="1000873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photo of a beach with boats and people&#10;&#10;AI-generated content may be incorrect.">
            <a:extLst>
              <a:ext uri="{FF2B5EF4-FFF2-40B4-BE49-F238E27FC236}">
                <a16:creationId xmlns:a16="http://schemas.microsoft.com/office/drawing/2014/main" id="{FA721367-1015-1E55-7EED-185A30050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7716" y="1008888"/>
            <a:ext cx="9116568" cy="4840224"/>
          </a:xfrm>
          <a:prstGeom prst="rect">
            <a:avLst/>
          </a:prstGeom>
        </p:spPr>
      </p:pic>
      <p:sp>
        <p:nvSpPr>
          <p:cNvPr id="2" name="TextBox 1">
            <a:extLst>
              <a:ext uri="{FF2B5EF4-FFF2-40B4-BE49-F238E27FC236}">
                <a16:creationId xmlns:a16="http://schemas.microsoft.com/office/drawing/2014/main" id="{9AE85A8A-42CE-6A8E-F72E-E1519336893B}"/>
              </a:ext>
            </a:extLst>
          </p:cNvPr>
          <p:cNvSpPr txBox="1"/>
          <p:nvPr/>
        </p:nvSpPr>
        <p:spPr>
          <a:xfrm>
            <a:off x="4273571" y="547223"/>
            <a:ext cx="3746731" cy="461665"/>
          </a:xfrm>
          <a:prstGeom prst="rect">
            <a:avLst/>
          </a:prstGeom>
          <a:noFill/>
        </p:spPr>
        <p:txBody>
          <a:bodyPr wrap="none" rtlCol="0">
            <a:spAutoFit/>
          </a:bodyPr>
          <a:lstStyle/>
          <a:p>
            <a:r>
              <a:rPr lang="en-US" sz="2400" b="1" dirty="0"/>
              <a:t>Iwo Jima Beachhead 1945</a:t>
            </a:r>
          </a:p>
        </p:txBody>
      </p:sp>
    </p:spTree>
    <p:extLst>
      <p:ext uri="{BB962C8B-B14F-4D97-AF65-F5344CB8AC3E}">
        <p14:creationId xmlns:p14="http://schemas.microsoft.com/office/powerpoint/2010/main" val="1025770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D0AD6BC-A598-3D15-8155-49E6A1DC09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281" y="2003444"/>
            <a:ext cx="4113319" cy="316521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group of people standing around a plane">
            <a:extLst>
              <a:ext uri="{FF2B5EF4-FFF2-40B4-BE49-F238E27FC236}">
                <a16:creationId xmlns:a16="http://schemas.microsoft.com/office/drawing/2014/main" id="{63CB9107-BD9B-AA9F-C51D-08EDCCB1E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400" y="2003444"/>
            <a:ext cx="6047663" cy="3165219"/>
          </a:xfrm>
          <a:prstGeom prst="rect">
            <a:avLst/>
          </a:prstGeom>
        </p:spPr>
      </p:pic>
      <p:sp>
        <p:nvSpPr>
          <p:cNvPr id="3" name="TextBox 2">
            <a:extLst>
              <a:ext uri="{FF2B5EF4-FFF2-40B4-BE49-F238E27FC236}">
                <a16:creationId xmlns:a16="http://schemas.microsoft.com/office/drawing/2014/main" id="{9641A041-01FF-AB08-3AC4-E870A5284CDC}"/>
              </a:ext>
            </a:extLst>
          </p:cNvPr>
          <p:cNvSpPr txBox="1"/>
          <p:nvPr/>
        </p:nvSpPr>
        <p:spPr>
          <a:xfrm>
            <a:off x="1450046" y="1228825"/>
            <a:ext cx="4479240" cy="461665"/>
          </a:xfrm>
          <a:prstGeom prst="rect">
            <a:avLst/>
          </a:prstGeom>
          <a:noFill/>
        </p:spPr>
        <p:txBody>
          <a:bodyPr wrap="none" rtlCol="0">
            <a:spAutoFit/>
          </a:bodyPr>
          <a:lstStyle/>
          <a:p>
            <a:r>
              <a:rPr lang="en-US" sz="2400" b="1" dirty="0"/>
              <a:t>B-29 Superfortress on Iwo Jima</a:t>
            </a:r>
          </a:p>
        </p:txBody>
      </p:sp>
      <p:sp>
        <p:nvSpPr>
          <p:cNvPr id="4" name="TextBox 3">
            <a:extLst>
              <a:ext uri="{FF2B5EF4-FFF2-40B4-BE49-F238E27FC236}">
                <a16:creationId xmlns:a16="http://schemas.microsoft.com/office/drawing/2014/main" id="{F4550992-F82E-4F1B-34F1-C4ADEA9510E7}"/>
              </a:ext>
            </a:extLst>
          </p:cNvPr>
          <p:cNvSpPr txBox="1"/>
          <p:nvPr/>
        </p:nvSpPr>
        <p:spPr>
          <a:xfrm>
            <a:off x="8004323" y="1227672"/>
            <a:ext cx="3183500" cy="461665"/>
          </a:xfrm>
          <a:prstGeom prst="rect">
            <a:avLst/>
          </a:prstGeom>
          <a:noFill/>
        </p:spPr>
        <p:txBody>
          <a:bodyPr wrap="none" rtlCol="0">
            <a:spAutoFit/>
          </a:bodyPr>
          <a:lstStyle/>
          <a:p>
            <a:r>
              <a:rPr lang="en-US" sz="2400" b="1" dirty="0"/>
              <a:t>Iwo Jima Airfield 1945</a:t>
            </a:r>
          </a:p>
        </p:txBody>
      </p:sp>
    </p:spTree>
    <p:extLst>
      <p:ext uri="{BB962C8B-B14F-4D97-AF65-F5344CB8AC3E}">
        <p14:creationId xmlns:p14="http://schemas.microsoft.com/office/powerpoint/2010/main" val="25504446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6D726-066B-F8F6-40DE-8B665DAC091F}"/>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A2E95310-9EE2-8CAC-D25E-58535BAD2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37159"/>
            <a:ext cx="11716512" cy="6583681"/>
          </a:xfrm>
          <a:prstGeom prst="rect">
            <a:avLst/>
          </a:prstGeom>
          <a:ln>
            <a:solidFill>
              <a:schemeClr val="dk1"/>
            </a:solidFill>
          </a:ln>
        </p:spPr>
      </p:pic>
      <p:sp>
        <p:nvSpPr>
          <p:cNvPr id="2" name="TextBox 1">
            <a:extLst>
              <a:ext uri="{FF2B5EF4-FFF2-40B4-BE49-F238E27FC236}">
                <a16:creationId xmlns:a16="http://schemas.microsoft.com/office/drawing/2014/main" id="{F973840A-975A-3A67-0DB0-0128EC7AA9DC}"/>
              </a:ext>
            </a:extLst>
          </p:cNvPr>
          <p:cNvSpPr txBox="1"/>
          <p:nvPr/>
        </p:nvSpPr>
        <p:spPr>
          <a:xfrm>
            <a:off x="1816207" y="2311935"/>
            <a:ext cx="8663718" cy="523220"/>
          </a:xfrm>
          <a:prstGeom prst="rect">
            <a:avLst/>
          </a:prstGeom>
          <a:solidFill>
            <a:schemeClr val="bg1"/>
          </a:solidFill>
          <a:ln>
            <a:solidFill>
              <a:schemeClr val="dk1"/>
            </a:solidFill>
          </a:ln>
        </p:spPr>
        <p:txBody>
          <a:bodyPr wrap="none" rtlCol="0">
            <a:spAutoFit/>
          </a:bodyPr>
          <a:lstStyle/>
          <a:p>
            <a:r>
              <a:rPr lang="en-US" sz="2800" b="1" dirty="0"/>
              <a:t>The Battle of Iwo Jima    February 19 – March 26, 1945</a:t>
            </a:r>
          </a:p>
        </p:txBody>
      </p:sp>
      <p:sp>
        <p:nvSpPr>
          <p:cNvPr id="3" name="TextBox 2">
            <a:extLst>
              <a:ext uri="{FF2B5EF4-FFF2-40B4-BE49-F238E27FC236}">
                <a16:creationId xmlns:a16="http://schemas.microsoft.com/office/drawing/2014/main" id="{877A9E01-BAF8-8DC7-EAFF-D44368E6E0F8}"/>
              </a:ext>
            </a:extLst>
          </p:cNvPr>
          <p:cNvSpPr txBox="1"/>
          <p:nvPr/>
        </p:nvSpPr>
        <p:spPr>
          <a:xfrm>
            <a:off x="1352586" y="4973246"/>
            <a:ext cx="9486828" cy="584775"/>
          </a:xfrm>
          <a:prstGeom prst="rect">
            <a:avLst/>
          </a:prstGeom>
          <a:solidFill>
            <a:schemeClr val="bg1"/>
          </a:solidFill>
          <a:ln>
            <a:solidFill>
              <a:schemeClr val="dk1"/>
            </a:solidFill>
          </a:ln>
        </p:spPr>
        <p:txBody>
          <a:bodyPr wrap="none" rtlCol="0">
            <a:spAutoFit/>
          </a:bodyPr>
          <a:lstStyle/>
          <a:p>
            <a:pPr algn="ctr"/>
            <a:r>
              <a:rPr lang="en-US" sz="3200" b="1" dirty="0"/>
              <a:t>“Where Uncommon Valor  Was A Common Virtue”</a:t>
            </a:r>
          </a:p>
        </p:txBody>
      </p:sp>
    </p:spTree>
    <p:extLst>
      <p:ext uri="{BB962C8B-B14F-4D97-AF65-F5344CB8AC3E}">
        <p14:creationId xmlns:p14="http://schemas.microsoft.com/office/powerpoint/2010/main" val="3756074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13075</TotalTime>
  <Words>2584</Words>
  <Application>Microsoft Office PowerPoint</Application>
  <PresentationFormat>Widescreen</PresentationFormat>
  <Paragraphs>241</Paragraphs>
  <Slides>47</Slides>
  <Notes>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Aptos</vt:lpstr>
      <vt:lpstr>Aptos Display</vt:lpstr>
      <vt:lpstr>Arial</vt:lpstr>
      <vt:lpstr>fkGroteskNeue</vt:lpstr>
      <vt:lpstr>Lucida Handwriting</vt:lpstr>
      <vt:lpstr>var(--font-berkeley-mono)</vt:lpstr>
      <vt:lpstr>var(--font-fk-grotesk)</vt:lpstr>
      <vt:lpstr>var(--font-fk-grotesk-neue)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Sean Kelly</dc:creator>
  <cp:lastModifiedBy>Sean Kelly</cp:lastModifiedBy>
  <cp:revision>10</cp:revision>
  <cp:lastPrinted>2025-02-12T23:56:24Z</cp:lastPrinted>
  <dcterms:created xsi:type="dcterms:W3CDTF">2025-01-20T21:06:20Z</dcterms:created>
  <dcterms:modified xsi:type="dcterms:W3CDTF">2025-02-20T15:38:06Z</dcterms:modified>
</cp:coreProperties>
</file>